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6256000" cy="9144000"/>
  <p:notesSz cx="9144000" cy="16256000"/>
  <p:embeddedFontLst>
    <p:embeddedFont>
      <p:font typeface="Inter" charset="-122" pitchFamily="34"/>
      <p:regular r:id="rId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7" Type="http://schemas.openxmlformats.org/officeDocument/2006/relationships/font" Target="fonts/font1.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slideLayout" Target="../slideLayouts/slideLayout1.xml"/><Relationship Id="rId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slideLayout" Target="../slideLayouts/slideLayout1.xml"/><Relationship Id="rId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slideLayout" Target="../slideLayouts/slideLayout1.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slideLayout" Target="../slideLayouts/slideLayout1.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slideLayout" Target="../slideLayouts/slideLayout1.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p:bgPr>
    </p:bg>
    <p:spTree>
      <p:nvGrpSpPr>
        <p:cNvPr id="1" name=""/>
        <p:cNvGrpSpPr/>
        <p:nvPr/>
      </p:nvGrpSpPr>
      <p:grpSpPr>
        <a:xfrm>
          <a:off x="0" y="0"/>
          <a:ext cx="0" cy="0"/>
          <a:chOff x="0" y="0"/>
          <a:chExt cx="0" cy="0"/>
        </a:xfrm>
      </p:grpSpPr>
      <p:pic>
        <p:nvPicPr>
          <p:cNvPr id="2" name="cover-photo" descr="preencoded.png">    </p:cNvPr>
          <p:cNvPicPr>
            <a:picLocks noChangeAspect="1"/>
          </p:cNvPicPr>
          <p:nvPr/>
        </p:nvPicPr>
        <p:blipFill>
          <a:blip r:embed="rId1"/>
          <a:srcRect l="22500" r="22500" t="0" b="0"/>
          <a:stretch/>
        </p:blipFill>
        <p:spPr>
          <a:xfrm>
            <a:off x="7874000" y="0"/>
            <a:ext cx="8382000" cy="9144000"/>
          </a:xfrm>
          <a:prstGeom prst="rect">
            <a:avLst/>
          </a:prstGeom>
        </p:spPr>
      </p:pic>
      <p:sp>
        <p:nvSpPr>
          <p:cNvPr id="3" name="cover-left"/>
          <p:cNvSpPr/>
          <p:nvPr/>
        </p:nvSpPr>
        <p:spPr>
          <a:xfrm>
            <a:off x="0" y="0"/>
            <a:ext cx="7874000" cy="9144000"/>
          </a:xfrm>
          <a:prstGeom prst="rect">
            <a:avLst/>
          </a:prstGeom>
          <a:solidFill>
            <a:srgbClr val="1B4332"/>
          </a:solidFill>
          <a:ln/>
        </p:spPr>
      </p:sp>
      <p:sp>
        <p:nvSpPr>
          <p:cNvPr id="4" name="cover-accent"/>
          <p:cNvSpPr/>
          <p:nvPr/>
        </p:nvSpPr>
        <p:spPr>
          <a:xfrm>
            <a:off x="812800" y="5384800"/>
            <a:ext cx="1422400" cy="63500"/>
          </a:xfrm>
          <a:prstGeom prst="rect">
            <a:avLst/>
          </a:prstGeom>
          <a:solidFill>
            <a:srgbClr val="D4A373"/>
          </a:solidFill>
          <a:ln/>
        </p:spPr>
      </p:sp>
      <p:sp>
        <p:nvSpPr>
          <p:cNvPr id="5" name="cover-kicker"/>
          <p:cNvSpPr/>
          <p:nvPr/>
        </p:nvSpPr>
        <p:spPr>
          <a:xfrm>
            <a:off x="812800" y="1727200"/>
            <a:ext cx="5969000" cy="457200"/>
          </a:xfrm>
          <a:prstGeom prst="rect">
            <a:avLst/>
          </a:prstGeom>
          <a:noFill/>
          <a:ln/>
        </p:spPr>
        <p:txBody>
          <a:bodyPr wrap="none" lIns="0" tIns="0" rIns="0" bIns="0" rtlCol="0" anchor="t"/>
          <a:lstStyle/>
          <a:p>
            <a:pPr algn="l" indent="0" marL="0">
              <a:buNone/>
            </a:pPr>
            <a:r>
              <a:rPr lang="en-US" altLang="en-US" sz="1800" b="1" dirty="0">
                <a:solidFill>
                  <a:srgbClr val="D4A373"/>
                </a:solidFill>
                <a:latin typeface="Inter" pitchFamily="34" charset="0"/>
                <a:ea typeface="Inter" pitchFamily="34" charset="-122"/>
                <a:cs typeface="Inter" pitchFamily="34" charset="-120"/>
              </a:rPr>
              <a:t>FARMING FORUM CONVERSATION ANALYSIS</a:t>
            </a:r>
            <a:endParaRPr lang="en-US" sz="1800" dirty="0"/>
          </a:p>
        </p:txBody>
      </p:sp>
      <p:sp>
        <p:nvSpPr>
          <p:cNvPr id="6" name="cover-title"/>
          <p:cNvSpPr/>
          <p:nvPr/>
        </p:nvSpPr>
        <p:spPr>
          <a:xfrm>
            <a:off x="812800" y="2590800"/>
            <a:ext cx="6350000" cy="2413000"/>
          </a:xfrm>
          <a:prstGeom prst="rect">
            <a:avLst/>
          </a:prstGeom>
          <a:noFill/>
          <a:ln/>
        </p:spPr>
        <p:txBody>
          <a:bodyPr wrap="square" lIns="0" tIns="0" rIns="0" bIns="0" rtlCol="0" anchor="t">
            <a:normAutofit/>
          </a:bodyPr>
          <a:lstStyle/>
          <a:p>
            <a:pPr algn="l" indent="0" marL="0">
              <a:lnSpc>
                <a:spcPts val="5460"/>
              </a:lnSpc>
              <a:buNone/>
            </a:pPr>
            <a:r>
              <a:rPr lang="en-US" altLang="en-US" sz="5200" b="1" dirty="0">
                <a:solidFill>
                  <a:srgbClr val="FFFFFF"/>
                </a:solidFill>
                <a:latin typeface="Inter" pitchFamily="34" charset="0"/>
                <a:ea typeface="Inter" pitchFamily="34" charset="-122"/>
                <a:cs typeface="Inter" pitchFamily="34" charset="-120"/>
              </a:rPr>
              <a:t>Farm succession:</a:t>
            </a:r>
            <a:endParaRPr lang="en-US" sz="5200" dirty="0"/>
          </a:p>
          <a:p>
            <a:pPr algn="l" indent="0" marL="0">
              <a:lnSpc>
                <a:spcPts val="5460"/>
              </a:lnSpc>
              <a:buNone/>
            </a:pPr>
            <a:r>
              <a:rPr lang="en-US" altLang="en-US" sz="5200" b="1" dirty="0">
                <a:solidFill>
                  <a:srgbClr val="FFFFFF"/>
                </a:solidFill>
                <a:latin typeface="Inter" pitchFamily="34" charset="0"/>
                <a:ea typeface="Inter" pitchFamily="34" charset="-122"/>
                <a:cs typeface="Inter" pitchFamily="34" charset="-120"/>
              </a:rPr>
              <a:t>beyond the three-generation myth</a:t>
            </a:r>
            <a:endParaRPr lang="en-US" sz="5200" dirty="0"/>
          </a:p>
        </p:txBody>
      </p:sp>
      <p:sp>
        <p:nvSpPr>
          <p:cNvPr id="7" name="cover-subtitle"/>
          <p:cNvSpPr/>
          <p:nvPr/>
        </p:nvSpPr>
        <p:spPr>
          <a:xfrm>
            <a:off x="812800" y="5765800"/>
            <a:ext cx="6096000" cy="1092200"/>
          </a:xfrm>
          <a:prstGeom prst="rect">
            <a:avLst/>
          </a:prstGeom>
          <a:noFill/>
          <a:ln/>
        </p:spPr>
        <p:txBody>
          <a:bodyPr wrap="square" lIns="0" tIns="0" rIns="0" bIns="0" rtlCol="0" anchor="t"/>
          <a:lstStyle/>
          <a:p>
            <a:pPr algn="l" indent="0" marL="0">
              <a:lnSpc>
                <a:spcPts val="2860"/>
              </a:lnSpc>
              <a:buNone/>
            </a:pPr>
            <a:r>
              <a:rPr lang="en-US" altLang="en-US" sz="2200" dirty="0">
                <a:solidFill>
                  <a:srgbClr val="FFFFFF"/>
                </a:solidFill>
                <a:latin typeface="Inter" pitchFamily="34" charset="0"/>
                <a:ea typeface="Inter" pitchFamily="34" charset="-122"/>
                <a:cs typeface="Inter" pitchFamily="34" charset="-120"/>
              </a:rPr>
              <a:t>What 111 contributions reveal about legacy, choice and control</a:t>
            </a:r>
            <a:endParaRPr lang="en-US" sz="2200" dirty="0"/>
          </a:p>
        </p:txBody>
      </p:sp>
      <p:sp>
        <p:nvSpPr>
          <p:cNvPr id="8" name="cover-date"/>
          <p:cNvSpPr/>
          <p:nvPr/>
        </p:nvSpPr>
        <p:spPr>
          <a:xfrm>
            <a:off x="812800" y="7670800"/>
            <a:ext cx="4445000" cy="381000"/>
          </a:xfrm>
          <a:prstGeom prst="rect">
            <a:avLst/>
          </a:prstGeom>
          <a:noFill/>
          <a:ln/>
        </p:spPr>
        <p:txBody>
          <a:bodyPr wrap="none" lIns="0" tIns="0" rIns="0" bIns="0" rtlCol="0" anchor="t"/>
          <a:lstStyle/>
          <a:p>
            <a:pPr algn="l" indent="0" marL="0">
              <a:buNone/>
            </a:pPr>
            <a:r>
              <a:rPr lang="en-US" altLang="en-US" sz="1500" dirty="0">
                <a:solidFill>
                  <a:srgbClr val="DDE9E2"/>
                </a:solidFill>
                <a:latin typeface="Inter" pitchFamily="34" charset="0"/>
                <a:ea typeface="Inter" pitchFamily="34" charset="-122"/>
                <a:cs typeface="Inter" pitchFamily="34" charset="-120"/>
              </a:rPr>
              <a:t>30 August 2026</a:t>
            </a:r>
            <a:endParaRPr lang="en-US" sz="15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A conversation with long horizons</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Five days of debate on inheritance, choice and business continuity</a:t>
            </a:r>
            <a:endParaRPr lang="en-US" sz="1800" dirty="0"/>
          </a:p>
        </p:txBody>
      </p:sp>
      <p:sp>
        <p:nvSpPr>
          <p:cNvPr id="5" name="views-card"/>
          <p:cNvSpPr/>
          <p:nvPr/>
        </p:nvSpPr>
        <p:spPr>
          <a:xfrm>
            <a:off x="762000" y="1905000"/>
            <a:ext cx="3429000" cy="2286000"/>
          </a:xfrm>
          <a:prstGeom prst="rect">
            <a:avLst/>
          </a:prstGeom>
          <a:solidFill>
            <a:srgbClr val="F3F4F6"/>
          </a:solidFill>
          <a:ln w="12700">
            <a:solidFill>
              <a:srgbClr val="E5E7EB"/>
            </a:solidFill>
            <a:prstDash val="solid"/>
          </a:ln>
        </p:spPr>
      </p:sp>
      <p:sp>
        <p:nvSpPr>
          <p:cNvPr id="6" name="views-value"/>
          <p:cNvSpPr/>
          <p:nvPr/>
        </p:nvSpPr>
        <p:spPr>
          <a:xfrm>
            <a:off x="1016000" y="2260600"/>
            <a:ext cx="2921000" cy="812800"/>
          </a:xfrm>
          <a:prstGeom prst="rect">
            <a:avLst/>
          </a:prstGeom>
          <a:noFill/>
          <a:ln/>
        </p:spPr>
        <p:txBody>
          <a:bodyPr wrap="none" lIns="0" tIns="0" rIns="0" bIns="0" rtlCol="0" anchor="t"/>
          <a:lstStyle/>
          <a:p>
            <a:pPr algn="ctr" indent="0" marL="0">
              <a:buNone/>
            </a:pPr>
            <a:r>
              <a:rPr lang="en-US" altLang="en-US" sz="4600" b="1" dirty="0">
                <a:solidFill>
                  <a:srgbClr val="1B4332"/>
                </a:solidFill>
                <a:latin typeface="Inter" pitchFamily="34" charset="0"/>
                <a:ea typeface="Inter" pitchFamily="34" charset="-122"/>
                <a:cs typeface="Inter" pitchFamily="34" charset="-120"/>
              </a:rPr>
              <a:t>4,911</a:t>
            </a:r>
            <a:endParaRPr lang="en-US" sz="4600" dirty="0"/>
          </a:p>
        </p:txBody>
      </p:sp>
      <p:sp>
        <p:nvSpPr>
          <p:cNvPr id="7" name="views-label"/>
          <p:cNvSpPr/>
          <p:nvPr/>
        </p:nvSpPr>
        <p:spPr>
          <a:xfrm>
            <a:off x="1016000" y="3175000"/>
            <a:ext cx="2921000" cy="635000"/>
          </a:xfrm>
          <a:prstGeom prst="rect">
            <a:avLst/>
          </a:prstGeom>
          <a:noFill/>
          <a:ln/>
        </p:spPr>
        <p:txBody>
          <a:bodyPr wrap="square" lIns="0" tIns="0" rIns="0" bIns="0" rtlCol="0" anchor="t"/>
          <a:lstStyle/>
          <a:p>
            <a:pPr algn="ctr" indent="0" marL="0">
              <a:buNone/>
            </a:pPr>
            <a:r>
              <a:rPr lang="en-US" altLang="en-US" sz="1800" dirty="0">
                <a:solidFill>
                  <a:srgbClr val="1F2937"/>
                </a:solidFill>
                <a:latin typeface="Inter" pitchFamily="34" charset="0"/>
                <a:ea typeface="Inter" pitchFamily="34" charset="-122"/>
                <a:cs typeface="Inter" pitchFamily="34" charset="-120"/>
              </a:rPr>
              <a:t>TFF views</a:t>
            </a:r>
            <a:endParaRPr lang="en-US" sz="1800" dirty="0"/>
          </a:p>
        </p:txBody>
      </p:sp>
      <p:sp>
        <p:nvSpPr>
          <p:cNvPr id="8" name="contributions-card"/>
          <p:cNvSpPr/>
          <p:nvPr/>
        </p:nvSpPr>
        <p:spPr>
          <a:xfrm>
            <a:off x="4445000" y="1905000"/>
            <a:ext cx="3429000" cy="2286000"/>
          </a:xfrm>
          <a:prstGeom prst="rect">
            <a:avLst/>
          </a:prstGeom>
          <a:solidFill>
            <a:srgbClr val="F3F4F6"/>
          </a:solidFill>
          <a:ln w="12700">
            <a:solidFill>
              <a:srgbClr val="E5E7EB"/>
            </a:solidFill>
            <a:prstDash val="solid"/>
          </a:ln>
        </p:spPr>
      </p:sp>
      <p:sp>
        <p:nvSpPr>
          <p:cNvPr id="9" name="contributions-value"/>
          <p:cNvSpPr/>
          <p:nvPr/>
        </p:nvSpPr>
        <p:spPr>
          <a:xfrm>
            <a:off x="4699000" y="2260600"/>
            <a:ext cx="2921000" cy="812800"/>
          </a:xfrm>
          <a:prstGeom prst="rect">
            <a:avLst/>
          </a:prstGeom>
          <a:noFill/>
          <a:ln/>
        </p:spPr>
        <p:txBody>
          <a:bodyPr wrap="none" lIns="0" tIns="0" rIns="0" bIns="0" rtlCol="0" anchor="t"/>
          <a:lstStyle/>
          <a:p>
            <a:pPr algn="ctr" indent="0" marL="0">
              <a:buNone/>
            </a:pPr>
            <a:r>
              <a:rPr lang="en-US" altLang="en-US" sz="4600" b="1" dirty="0">
                <a:solidFill>
                  <a:srgbClr val="1B4332"/>
                </a:solidFill>
                <a:latin typeface="Inter" pitchFamily="34" charset="0"/>
                <a:ea typeface="Inter" pitchFamily="34" charset="-122"/>
                <a:cs typeface="Inter" pitchFamily="34" charset="-120"/>
              </a:rPr>
              <a:t>111</a:t>
            </a:r>
            <a:endParaRPr lang="en-US" sz="4600" dirty="0"/>
          </a:p>
        </p:txBody>
      </p:sp>
      <p:sp>
        <p:nvSpPr>
          <p:cNvPr id="10" name="contributions-label"/>
          <p:cNvSpPr/>
          <p:nvPr/>
        </p:nvSpPr>
        <p:spPr>
          <a:xfrm>
            <a:off x="4699000" y="3175000"/>
            <a:ext cx="2921000" cy="635000"/>
          </a:xfrm>
          <a:prstGeom prst="rect">
            <a:avLst/>
          </a:prstGeom>
          <a:noFill/>
          <a:ln/>
        </p:spPr>
        <p:txBody>
          <a:bodyPr wrap="square" lIns="0" tIns="0" rIns="0" bIns="0" rtlCol="0" anchor="t"/>
          <a:lstStyle/>
          <a:p>
            <a:pPr algn="ctr" indent="0" marL="0">
              <a:buNone/>
            </a:pPr>
            <a:r>
              <a:rPr lang="en-US" altLang="en-US" sz="1800" dirty="0">
                <a:solidFill>
                  <a:srgbClr val="1F2937"/>
                </a:solidFill>
                <a:latin typeface="Inter" pitchFamily="34" charset="0"/>
                <a:ea typeface="Inter" pitchFamily="34" charset="-122"/>
                <a:cs typeface="Inter" pitchFamily="34" charset="-120"/>
              </a:rPr>
              <a:t>visible contributions</a:t>
            </a:r>
            <a:endParaRPr lang="en-US" sz="1800" dirty="0"/>
          </a:p>
        </p:txBody>
      </p:sp>
      <p:sp>
        <p:nvSpPr>
          <p:cNvPr id="11" name="reactions-card"/>
          <p:cNvSpPr/>
          <p:nvPr/>
        </p:nvSpPr>
        <p:spPr>
          <a:xfrm>
            <a:off x="8128000" y="1905000"/>
            <a:ext cx="3429000" cy="2286000"/>
          </a:xfrm>
          <a:prstGeom prst="rect">
            <a:avLst/>
          </a:prstGeom>
          <a:solidFill>
            <a:srgbClr val="F3F4F6"/>
          </a:solidFill>
          <a:ln w="12700">
            <a:solidFill>
              <a:srgbClr val="E5E7EB"/>
            </a:solidFill>
            <a:prstDash val="solid"/>
          </a:ln>
        </p:spPr>
      </p:sp>
      <p:sp>
        <p:nvSpPr>
          <p:cNvPr id="12" name="reactions-value"/>
          <p:cNvSpPr/>
          <p:nvPr/>
        </p:nvSpPr>
        <p:spPr>
          <a:xfrm>
            <a:off x="8382000" y="2260600"/>
            <a:ext cx="2921000" cy="812800"/>
          </a:xfrm>
          <a:prstGeom prst="rect">
            <a:avLst/>
          </a:prstGeom>
          <a:noFill/>
          <a:ln/>
        </p:spPr>
        <p:txBody>
          <a:bodyPr wrap="none" lIns="0" tIns="0" rIns="0" bIns="0" rtlCol="0" anchor="t"/>
          <a:lstStyle/>
          <a:p>
            <a:pPr algn="ctr" indent="0" marL="0">
              <a:buNone/>
            </a:pPr>
            <a:r>
              <a:rPr lang="en-US" altLang="en-US" sz="4600" b="1" dirty="0">
                <a:solidFill>
                  <a:srgbClr val="1B4332"/>
                </a:solidFill>
                <a:latin typeface="Inter" pitchFamily="34" charset="0"/>
                <a:ea typeface="Inter" pitchFamily="34" charset="-122"/>
                <a:cs typeface="Inter" pitchFamily="34" charset="-120"/>
              </a:rPr>
              <a:t>392</a:t>
            </a:r>
            <a:endParaRPr lang="en-US" sz="4600" dirty="0"/>
          </a:p>
        </p:txBody>
      </p:sp>
      <p:sp>
        <p:nvSpPr>
          <p:cNvPr id="13" name="reactions-label"/>
          <p:cNvSpPr/>
          <p:nvPr/>
        </p:nvSpPr>
        <p:spPr>
          <a:xfrm>
            <a:off x="8382000" y="3175000"/>
            <a:ext cx="2921000" cy="635000"/>
          </a:xfrm>
          <a:prstGeom prst="rect">
            <a:avLst/>
          </a:prstGeom>
          <a:noFill/>
          <a:ln/>
        </p:spPr>
        <p:txBody>
          <a:bodyPr wrap="square" lIns="0" tIns="0" rIns="0" bIns="0" rtlCol="0" anchor="t"/>
          <a:lstStyle/>
          <a:p>
            <a:pPr algn="ctr" indent="0" marL="0">
              <a:buNone/>
            </a:pPr>
            <a:r>
              <a:rPr lang="en-US" altLang="en-US" sz="1800" dirty="0">
                <a:solidFill>
                  <a:srgbClr val="1F2937"/>
                </a:solidFill>
                <a:latin typeface="Inter" pitchFamily="34" charset="0"/>
                <a:ea typeface="Inter" pitchFamily="34" charset="-122"/>
                <a:cs typeface="Inter" pitchFamily="34" charset="-120"/>
              </a:rPr>
              <a:t>reactions</a:t>
            </a:r>
            <a:endParaRPr lang="en-US" sz="1800" dirty="0"/>
          </a:p>
        </p:txBody>
      </p:sp>
      <p:sp>
        <p:nvSpPr>
          <p:cNvPr id="14" name="engagement-card"/>
          <p:cNvSpPr/>
          <p:nvPr/>
        </p:nvSpPr>
        <p:spPr>
          <a:xfrm>
            <a:off x="11811000" y="1905000"/>
            <a:ext cx="3683000" cy="2286000"/>
          </a:xfrm>
          <a:prstGeom prst="rect">
            <a:avLst/>
          </a:prstGeom>
          <a:solidFill>
            <a:srgbClr val="1B4332"/>
          </a:solidFill>
          <a:ln/>
        </p:spPr>
      </p:sp>
      <p:sp>
        <p:nvSpPr>
          <p:cNvPr id="15" name="engagement-value"/>
          <p:cNvSpPr/>
          <p:nvPr/>
        </p:nvSpPr>
        <p:spPr>
          <a:xfrm>
            <a:off x="12065000" y="2260600"/>
            <a:ext cx="3175000" cy="812800"/>
          </a:xfrm>
          <a:prstGeom prst="rect">
            <a:avLst/>
          </a:prstGeom>
          <a:noFill/>
          <a:ln/>
        </p:spPr>
        <p:txBody>
          <a:bodyPr wrap="none" lIns="0" tIns="0" rIns="0" bIns="0" rtlCol="0" anchor="t"/>
          <a:lstStyle/>
          <a:p>
            <a:pPr algn="ctr" indent="0" marL="0">
              <a:buNone/>
            </a:pPr>
            <a:r>
              <a:rPr lang="en-US" altLang="en-US" sz="4600" b="1" dirty="0">
                <a:solidFill>
                  <a:srgbClr val="FFFFFF"/>
                </a:solidFill>
                <a:latin typeface="Inter" pitchFamily="34" charset="0"/>
                <a:ea typeface="Inter" pitchFamily="34" charset="-122"/>
                <a:cs typeface="Inter" pitchFamily="34" charset="-120"/>
              </a:rPr>
              <a:t>3.53</a:t>
            </a:r>
            <a:endParaRPr lang="en-US" sz="4600" dirty="0"/>
          </a:p>
        </p:txBody>
      </p:sp>
      <p:sp>
        <p:nvSpPr>
          <p:cNvPr id="16" name="engagement-label"/>
          <p:cNvSpPr/>
          <p:nvPr/>
        </p:nvSpPr>
        <p:spPr>
          <a:xfrm>
            <a:off x="12065000" y="3175000"/>
            <a:ext cx="3175000" cy="635000"/>
          </a:xfrm>
          <a:prstGeom prst="rect">
            <a:avLst/>
          </a:prstGeom>
          <a:noFill/>
          <a:ln/>
        </p:spPr>
        <p:txBody>
          <a:bodyPr wrap="square" lIns="0" tIns="0" rIns="0" bIns="0" rtlCol="0" anchor="t"/>
          <a:lstStyle/>
          <a:p>
            <a:pPr algn="ctr" indent="0" marL="0">
              <a:buNone/>
            </a:pPr>
            <a:r>
              <a:rPr lang="en-US" altLang="en-US" sz="1800" dirty="0">
                <a:solidFill>
                  <a:srgbClr val="FFFFFF"/>
                </a:solidFill>
                <a:latin typeface="Inter" pitchFamily="34" charset="0"/>
                <a:ea typeface="Inter" pitchFamily="34" charset="-122"/>
                <a:cs typeface="Inter" pitchFamily="34" charset="-120"/>
              </a:rPr>
              <a:t>average reactions</a:t>
            </a:r>
            <a:endParaRPr lang="en-US" sz="1800" dirty="0"/>
          </a:p>
        </p:txBody>
      </p:sp>
      <p:sp>
        <p:nvSpPr>
          <p:cNvPr id="17" name="method-panel"/>
          <p:cNvSpPr/>
          <p:nvPr/>
        </p:nvSpPr>
        <p:spPr>
          <a:xfrm>
            <a:off x="762000" y="4826000"/>
            <a:ext cx="14732000" cy="2667000"/>
          </a:xfrm>
          <a:prstGeom prst="rect">
            <a:avLst/>
          </a:prstGeom>
          <a:solidFill>
            <a:srgbClr val="F3F4F6"/>
          </a:solidFill>
          <a:ln w="12700">
            <a:solidFill>
              <a:srgbClr val="E5E7EB"/>
            </a:solidFill>
            <a:prstDash val="solid"/>
          </a:ln>
        </p:spPr>
      </p:sp>
      <p:sp>
        <p:nvSpPr>
          <p:cNvPr id="18" name="method-heading"/>
          <p:cNvSpPr/>
          <p:nvPr/>
        </p:nvSpPr>
        <p:spPr>
          <a:xfrm>
            <a:off x="1117600" y="5207000"/>
            <a:ext cx="13462000" cy="431800"/>
          </a:xfrm>
          <a:prstGeom prst="rect">
            <a:avLst/>
          </a:prstGeom>
          <a:noFill/>
          <a:ln/>
        </p:spPr>
        <p:txBody>
          <a:bodyPr wrap="none" lIns="0" tIns="0" rIns="0" bIns="0" rtlCol="0" anchor="t"/>
          <a:lstStyle/>
          <a:p>
            <a:pPr algn="l" indent="0" marL="0">
              <a:buNone/>
            </a:pPr>
            <a:r>
              <a:rPr lang="en-US" altLang="en-US" sz="2300" b="1" dirty="0">
                <a:solidFill>
                  <a:srgbClr val="1B4332"/>
                </a:solidFill>
                <a:latin typeface="Inter" pitchFamily="34" charset="0"/>
                <a:ea typeface="Inter" pitchFamily="34" charset="-122"/>
                <a:cs typeface="Inter" pitchFamily="34" charset="-120"/>
              </a:rPr>
              <a:t>How to read the findings</a:t>
            </a:r>
            <a:endParaRPr lang="en-US" sz="2300" dirty="0"/>
          </a:p>
        </p:txBody>
      </p:sp>
      <p:sp>
        <p:nvSpPr>
          <p:cNvPr id="19" name="method-body"/>
          <p:cNvSpPr/>
          <p:nvPr/>
        </p:nvSpPr>
        <p:spPr>
          <a:xfrm>
            <a:off x="1117600" y="5816600"/>
            <a:ext cx="13462000" cy="1320800"/>
          </a:xfrm>
          <a:prstGeom prst="rect">
            <a:avLst/>
          </a:prstGeom>
          <a:noFill/>
          <a:ln/>
        </p:spPr>
        <p:txBody>
          <a:bodyPr wrap="square" lIns="0" tIns="0" rIns="0" bIns="0" rtlCol="0" anchor="t"/>
          <a:lstStyle/>
          <a:p>
            <a:pPr algn="l" indent="0" marL="0">
              <a:lnSpc>
                <a:spcPts val="2660"/>
              </a:lnSpc>
              <a:buNone/>
            </a:pPr>
            <a:r>
              <a:rPr lang="en-US" altLang="en-US" sz="1900" dirty="0">
                <a:solidFill>
                  <a:srgbClr val="1F2937"/>
                </a:solidFill>
                <a:latin typeface="Inter" pitchFamily="34" charset="0"/>
                <a:ea typeface="Inter" pitchFamily="34" charset="-122"/>
                <a:cs typeface="Inter" pitchFamily="34" charset="-120"/>
              </a:rPr>
              <a:t>The analysis covers all visible original contributions from 26–30 August 2026. Reaction totals are engagement signals, not votes. Sentiment and themes describe this one conversation and should not be treated as a representative survey of British farming.</a:t>
            </a:r>
            <a:endParaRPr lang="en-US" sz="1900" dirty="0"/>
          </a:p>
        </p:txBody>
      </p:sp>
      <p:sp>
        <p:nvSpPr>
          <p:cNvPr id="20"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02 / 10</a:t>
            </a:r>
            <a:endParaRPr lang="en-US" sz="1200" dirty="0"/>
          </a:p>
        </p:txBody>
      </p:sp>
      <p:sp>
        <p:nvSpPr>
          <p:cNvPr id="21" name="source-note"/>
          <p:cNvSpPr/>
          <p:nvPr/>
        </p:nvSpPr>
        <p:spPr>
          <a:xfrm>
            <a:off x="9652000" y="8636000"/>
            <a:ext cx="5842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Source: TFF API conversation 443525</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The proverb did not survive scrutiny</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Contributors replaced a character judgement with a business diagnosis</a:t>
            </a:r>
            <a:endParaRPr lang="en-US" sz="1800" dirty="0"/>
          </a:p>
        </p:txBody>
      </p:sp>
      <p:sp>
        <p:nvSpPr>
          <p:cNvPr id="5" name="myth-panel"/>
          <p:cNvSpPr/>
          <p:nvPr/>
        </p:nvSpPr>
        <p:spPr>
          <a:xfrm>
            <a:off x="762000" y="1778000"/>
            <a:ext cx="4445000" cy="5969000"/>
          </a:xfrm>
          <a:prstGeom prst="rect">
            <a:avLst/>
          </a:prstGeom>
          <a:solidFill>
            <a:srgbClr val="1B4332"/>
          </a:solidFill>
          <a:ln/>
        </p:spPr>
      </p:sp>
      <p:sp>
        <p:nvSpPr>
          <p:cNvPr id="6" name="myth-kicker"/>
          <p:cNvSpPr/>
          <p:nvPr/>
        </p:nvSpPr>
        <p:spPr>
          <a:xfrm>
            <a:off x="1168400" y="2260600"/>
            <a:ext cx="3632200" cy="381000"/>
          </a:xfrm>
          <a:prstGeom prst="rect">
            <a:avLst/>
          </a:prstGeom>
          <a:noFill/>
          <a:ln/>
        </p:spPr>
        <p:txBody>
          <a:bodyPr wrap="none" lIns="0" tIns="0" rIns="0" bIns="0" rtlCol="0" anchor="t"/>
          <a:lstStyle/>
          <a:p>
            <a:pPr algn="l" indent="0" marL="0">
              <a:buNone/>
            </a:pPr>
            <a:r>
              <a:rPr lang="en-US" altLang="en-US" sz="1600" b="1" dirty="0">
                <a:solidFill>
                  <a:srgbClr val="D4A373"/>
                </a:solidFill>
                <a:latin typeface="Inter" pitchFamily="34" charset="0"/>
                <a:ea typeface="Inter" pitchFamily="34" charset="-122"/>
                <a:cs typeface="Inter" pitchFamily="34" charset="-120"/>
              </a:rPr>
              <a:t>THE FAMILIAR STORY</a:t>
            </a:r>
            <a:endParaRPr lang="en-US" sz="1600" dirty="0"/>
          </a:p>
        </p:txBody>
      </p:sp>
      <p:sp>
        <p:nvSpPr>
          <p:cNvPr id="7" name="myth-quote"/>
          <p:cNvSpPr/>
          <p:nvPr/>
        </p:nvSpPr>
        <p:spPr>
          <a:xfrm>
            <a:off x="1168400" y="2946400"/>
            <a:ext cx="3632200" cy="2159000"/>
          </a:xfrm>
          <a:prstGeom prst="rect">
            <a:avLst/>
          </a:prstGeom>
          <a:noFill/>
          <a:ln/>
        </p:spPr>
        <p:txBody>
          <a:bodyPr wrap="square" lIns="0" tIns="0" rIns="0" bIns="0" rtlCol="0" anchor="t">
            <a:normAutofit/>
          </a:bodyPr>
          <a:lstStyle/>
          <a:p>
            <a:pPr algn="l" indent="0" marL="0">
              <a:lnSpc>
                <a:spcPts val="3600"/>
              </a:lnSpc>
              <a:buNone/>
            </a:pPr>
            <a:r>
              <a:rPr lang="en-US" altLang="en-US" sz="3000" dirty="0">
                <a:solidFill>
                  <a:srgbClr val="FFFFFF"/>
                </a:solidFill>
                <a:latin typeface="Inter" pitchFamily="34" charset="0"/>
                <a:ea typeface="Inter" pitchFamily="34" charset="-122"/>
                <a:cs typeface="Inter" pitchFamily="34" charset="-120"/>
              </a:rPr>
              <a:t>“One generation builds it.</a:t>
            </a:r>
            <a:endParaRPr lang="en-US" sz="3000" dirty="0"/>
          </a:p>
          <a:p>
            <a:pPr algn="l" indent="0" marL="0">
              <a:lnSpc>
                <a:spcPts val="3600"/>
              </a:lnSpc>
              <a:buNone/>
            </a:pPr>
            <a:r>
              <a:rPr lang="en-US" altLang="en-US" sz="3000" dirty="0">
                <a:solidFill>
                  <a:srgbClr val="FFFFFF"/>
                </a:solidFill>
                <a:latin typeface="Inter" pitchFamily="34" charset="0"/>
                <a:ea typeface="Inter" pitchFamily="34" charset="-122"/>
                <a:cs typeface="Inter" pitchFamily="34" charset="-120"/>
              </a:rPr>
              <a:t>The next maintains it.</a:t>
            </a:r>
            <a:endParaRPr lang="en-US" sz="3000" dirty="0"/>
          </a:p>
          <a:p>
            <a:pPr algn="l" indent="0" marL="0">
              <a:lnSpc>
                <a:spcPts val="3600"/>
              </a:lnSpc>
              <a:buNone/>
            </a:pPr>
            <a:r>
              <a:rPr lang="en-US" altLang="en-US" sz="3000" dirty="0">
                <a:solidFill>
                  <a:srgbClr val="FFFFFF"/>
                </a:solidFill>
                <a:latin typeface="Inter" pitchFamily="34" charset="0"/>
                <a:ea typeface="Inter" pitchFamily="34" charset="-122"/>
                <a:cs typeface="Inter" pitchFamily="34" charset="-120"/>
              </a:rPr>
              <a:t>The third loses it.”</a:t>
            </a:r>
            <a:endParaRPr lang="en-US" sz="3000" dirty="0"/>
          </a:p>
        </p:txBody>
      </p:sp>
      <p:sp>
        <p:nvSpPr>
          <p:cNvPr id="8" name="myth-rule"/>
          <p:cNvSpPr/>
          <p:nvPr/>
        </p:nvSpPr>
        <p:spPr>
          <a:xfrm>
            <a:off x="1168400" y="5461000"/>
            <a:ext cx="1066800" cy="50800"/>
          </a:xfrm>
          <a:prstGeom prst="rect">
            <a:avLst/>
          </a:prstGeom>
          <a:solidFill>
            <a:srgbClr val="D4A373"/>
          </a:solidFill>
          <a:ln/>
        </p:spPr>
      </p:sp>
      <p:sp>
        <p:nvSpPr>
          <p:cNvPr id="9" name="myth-verdict"/>
          <p:cNvSpPr/>
          <p:nvPr/>
        </p:nvSpPr>
        <p:spPr>
          <a:xfrm>
            <a:off x="1168400" y="5816600"/>
            <a:ext cx="3632200" cy="1219200"/>
          </a:xfrm>
          <a:prstGeom prst="rect">
            <a:avLst/>
          </a:prstGeom>
          <a:noFill/>
          <a:ln/>
        </p:spPr>
        <p:txBody>
          <a:bodyPr wrap="square" lIns="0" tIns="0" rIns="0" bIns="0" rtlCol="0" anchor="t"/>
          <a:lstStyle/>
          <a:p>
            <a:pPr algn="l" indent="0" marL="0">
              <a:lnSpc>
                <a:spcPts val="2565"/>
              </a:lnSpc>
              <a:buNone/>
            </a:pPr>
            <a:r>
              <a:rPr lang="en-US" altLang="en-US" sz="1900" dirty="0">
                <a:solidFill>
                  <a:srgbClr val="DDE9E2"/>
                </a:solidFill>
                <a:latin typeface="Inter" pitchFamily="34" charset="0"/>
                <a:ea typeface="Inter" pitchFamily="34" charset="-122"/>
                <a:cs typeface="Inter" pitchFamily="34" charset="-120"/>
              </a:rPr>
              <a:t>Memorable — but too simple for the partnership accounts.</a:t>
            </a:r>
            <a:endParaRPr lang="en-US" sz="1900" dirty="0"/>
          </a:p>
        </p:txBody>
      </p:sp>
      <p:sp>
        <p:nvSpPr>
          <p:cNvPr id="10" name="reality-panel"/>
          <p:cNvSpPr/>
          <p:nvPr/>
        </p:nvSpPr>
        <p:spPr>
          <a:xfrm>
            <a:off x="5651500" y="1778000"/>
            <a:ext cx="9842500" cy="5969000"/>
          </a:xfrm>
          <a:prstGeom prst="rect">
            <a:avLst/>
          </a:prstGeom>
          <a:solidFill>
            <a:srgbClr val="F3F4F6"/>
          </a:solidFill>
          <a:ln w="12700">
            <a:solidFill>
              <a:srgbClr val="E5E7EB"/>
            </a:solidFill>
            <a:prstDash val="solid"/>
          </a:ln>
        </p:spPr>
      </p:sp>
      <p:sp>
        <p:nvSpPr>
          <p:cNvPr id="11" name="reality-heading"/>
          <p:cNvSpPr/>
          <p:nvPr/>
        </p:nvSpPr>
        <p:spPr>
          <a:xfrm>
            <a:off x="6057900" y="2184400"/>
            <a:ext cx="8890000" cy="431800"/>
          </a:xfrm>
          <a:prstGeom prst="rect">
            <a:avLst/>
          </a:prstGeom>
          <a:noFill/>
          <a:ln/>
        </p:spPr>
        <p:txBody>
          <a:bodyPr wrap="none" lIns="0" tIns="0" rIns="0" bIns="0" rtlCol="0" anchor="t"/>
          <a:lstStyle/>
          <a:p>
            <a:pPr algn="l" indent="0" marL="0">
              <a:buNone/>
            </a:pPr>
            <a:r>
              <a:rPr lang="en-US" altLang="en-US" sz="2400" b="1" dirty="0">
                <a:solidFill>
                  <a:srgbClr val="1B4332"/>
                </a:solidFill>
                <a:latin typeface="Inter" pitchFamily="34" charset="0"/>
                <a:ea typeface="Inter" pitchFamily="34" charset="-122"/>
                <a:cs typeface="Inter" pitchFamily="34" charset="-120"/>
              </a:rPr>
              <a:t>What the conversation added</a:t>
            </a:r>
            <a:endParaRPr lang="en-US" sz="2400" dirty="0"/>
          </a:p>
        </p:txBody>
      </p:sp>
      <p:sp>
        <p:nvSpPr>
          <p:cNvPr id="12" name="row-one-line"/>
          <p:cNvSpPr/>
          <p:nvPr/>
        </p:nvSpPr>
        <p:spPr>
          <a:xfrm>
            <a:off x="6057900" y="3479800"/>
            <a:ext cx="8890000" cy="9144"/>
          </a:xfrm>
          <a:prstGeom prst="line">
            <a:avLst/>
          </a:prstGeom>
          <a:ln w="12700">
            <a:solidFill>
              <a:srgbClr val="E5E7EB"/>
            </a:solidFill>
            <a:prstDash val="solid"/>
          </a:ln>
        </p:spPr>
      </p:sp>
      <p:pic>
        <p:nvPicPr>
          <p:cNvPr id="13" name="row-one-icon" descr="preencoded.png">    </p:cNvPr>
          <p:cNvPicPr>
            <a:picLocks noChangeAspect="1"/>
          </p:cNvPicPr>
          <p:nvPr/>
        </p:nvPicPr>
        <p:blipFill>
          <a:blip r:embed="rId1"/>
          <a:stretch>
            <a:fillRect/>
          </a:stretch>
        </p:blipFill>
        <p:spPr>
          <a:xfrm>
            <a:off x="6096000" y="2806700"/>
            <a:ext cx="431800" cy="431800"/>
          </a:xfrm>
          <a:prstGeom prst="rect">
            <a:avLst/>
          </a:prstGeom>
        </p:spPr>
      </p:pic>
      <p:sp>
        <p:nvSpPr>
          <p:cNvPr id="14" name="row-one-text"/>
          <p:cNvSpPr/>
          <p:nvPr/>
        </p:nvSpPr>
        <p:spPr>
          <a:xfrm>
            <a:off x="6794500" y="2743200"/>
            <a:ext cx="7874000" cy="711200"/>
          </a:xfrm>
          <a:prstGeom prst="rect">
            <a:avLst/>
          </a:prstGeom>
          <a:noFill/>
          <a:ln/>
        </p:spPr>
        <p:txBody>
          <a:bodyPr wrap="square" lIns="0" tIns="0" rIns="0" bIns="0" rtlCol="0" anchor="t"/>
          <a:lstStyle/>
          <a:p>
            <a:pPr algn="l" indent="0" marL="0">
              <a:buNone/>
            </a:pPr>
            <a:r>
              <a:rPr lang="en-US" altLang="en-US" sz="1900" b="1" dirty="0">
                <a:solidFill>
                  <a:srgbClr val="1F2937"/>
                </a:solidFill>
                <a:latin typeface="Inter" pitchFamily="34" charset="0"/>
                <a:ea typeface="Inter" pitchFamily="34" charset="-122"/>
                <a:cs typeface="Inter" pitchFamily="34" charset="-120"/>
              </a:rPr>
              <a:t>Debt arrives with the deeds.</a:t>
            </a:r>
            <a:r>
              <a:rPr lang="en-US" altLang="en-US" sz="1900" dirty="0">
                <a:solidFill>
                  <a:srgbClr val="1F2937"/>
                </a:solidFill>
                <a:latin typeface="Inter" pitchFamily="34" charset="0"/>
                <a:ea typeface="Inter" pitchFamily="34" charset="-122"/>
                <a:cs typeface="Inter" pitchFamily="34" charset="-120"/>
              </a:rPr>
              <a:t> Valuable land can carry borrowing, tired infrastructure and relatives to compensate.</a:t>
            </a:r>
            <a:endParaRPr lang="en-US" sz="1900" dirty="0"/>
          </a:p>
        </p:txBody>
      </p:sp>
      <p:sp>
        <p:nvSpPr>
          <p:cNvPr id="15" name="row-two-line"/>
          <p:cNvSpPr/>
          <p:nvPr/>
        </p:nvSpPr>
        <p:spPr>
          <a:xfrm>
            <a:off x="6057900" y="4749800"/>
            <a:ext cx="8890000" cy="9144"/>
          </a:xfrm>
          <a:prstGeom prst="line">
            <a:avLst/>
          </a:prstGeom>
          <a:ln w="12700">
            <a:solidFill>
              <a:srgbClr val="E5E7EB"/>
            </a:solidFill>
            <a:prstDash val="solid"/>
          </a:ln>
        </p:spPr>
      </p:sp>
      <p:pic>
        <p:nvPicPr>
          <p:cNvPr id="16" name="row-two-icon" descr="preencoded.png">    </p:cNvPr>
          <p:cNvPicPr>
            <a:picLocks noChangeAspect="1"/>
          </p:cNvPicPr>
          <p:nvPr/>
        </p:nvPicPr>
        <p:blipFill>
          <a:blip r:embed="rId2"/>
          <a:stretch>
            <a:fillRect/>
          </a:stretch>
        </p:blipFill>
        <p:spPr>
          <a:xfrm>
            <a:off x="6096000" y="3898900"/>
            <a:ext cx="431800" cy="431800"/>
          </a:xfrm>
          <a:prstGeom prst="rect">
            <a:avLst/>
          </a:prstGeom>
        </p:spPr>
      </p:pic>
      <p:sp>
        <p:nvSpPr>
          <p:cNvPr id="17" name="row-two-text"/>
          <p:cNvSpPr/>
          <p:nvPr/>
        </p:nvSpPr>
        <p:spPr>
          <a:xfrm>
            <a:off x="6794500" y="3835400"/>
            <a:ext cx="7874000" cy="838200"/>
          </a:xfrm>
          <a:prstGeom prst="rect">
            <a:avLst/>
          </a:prstGeom>
          <a:noFill/>
          <a:ln/>
        </p:spPr>
        <p:txBody>
          <a:bodyPr wrap="square" lIns="0" tIns="0" rIns="0" bIns="0" rtlCol="0" anchor="t"/>
          <a:lstStyle/>
          <a:p>
            <a:pPr algn="l" indent="0" marL="0">
              <a:buNone/>
            </a:pPr>
            <a:r>
              <a:rPr lang="en-US" altLang="en-US" sz="1900" b="1" dirty="0">
                <a:solidFill>
                  <a:srgbClr val="1F2937"/>
                </a:solidFill>
                <a:latin typeface="Inter" pitchFamily="34" charset="0"/>
                <a:ea typeface="Inter" pitchFamily="34" charset="-122"/>
                <a:cs typeface="Inter" pitchFamily="34" charset="-120"/>
              </a:rPr>
              <a:t>Responsibility can arrive before authority.</a:t>
            </a:r>
            <a:r>
              <a:rPr lang="en-US" altLang="en-US" sz="1900" dirty="0">
                <a:solidFill>
                  <a:srgbClr val="1F2937"/>
                </a:solidFill>
                <a:latin typeface="Inter" pitchFamily="34" charset="0"/>
                <a:ea typeface="Inter" pitchFamily="34" charset="-122"/>
                <a:cs typeface="Inter" pitchFamily="34" charset="-120"/>
              </a:rPr>
              <a:t> Successors may carry operational pressure without real decision rights.</a:t>
            </a:r>
            <a:endParaRPr lang="en-US" sz="1900" dirty="0"/>
          </a:p>
        </p:txBody>
      </p:sp>
      <p:sp>
        <p:nvSpPr>
          <p:cNvPr id="18" name="row-three-line"/>
          <p:cNvSpPr/>
          <p:nvPr/>
        </p:nvSpPr>
        <p:spPr>
          <a:xfrm>
            <a:off x="6057900" y="6019800"/>
            <a:ext cx="8890000" cy="9144"/>
          </a:xfrm>
          <a:prstGeom prst="line">
            <a:avLst/>
          </a:prstGeom>
          <a:ln w="12700">
            <a:solidFill>
              <a:srgbClr val="E5E7EB"/>
            </a:solidFill>
            <a:prstDash val="solid"/>
          </a:ln>
        </p:spPr>
      </p:sp>
      <p:pic>
        <p:nvPicPr>
          <p:cNvPr id="19" name="row-three-icon" descr="preencoded.png">    </p:cNvPr>
          <p:cNvPicPr>
            <a:picLocks noChangeAspect="1"/>
          </p:cNvPicPr>
          <p:nvPr/>
        </p:nvPicPr>
        <p:blipFill>
          <a:blip r:embed="rId3"/>
          <a:stretch>
            <a:fillRect/>
          </a:stretch>
        </p:blipFill>
        <p:spPr>
          <a:xfrm>
            <a:off x="6096000" y="5168900"/>
            <a:ext cx="431800" cy="431800"/>
          </a:xfrm>
          <a:prstGeom prst="rect">
            <a:avLst/>
          </a:prstGeom>
        </p:spPr>
      </p:pic>
      <p:sp>
        <p:nvSpPr>
          <p:cNvPr id="20" name="row-three-text"/>
          <p:cNvSpPr/>
          <p:nvPr/>
        </p:nvSpPr>
        <p:spPr>
          <a:xfrm>
            <a:off x="6794500" y="5105400"/>
            <a:ext cx="7874000" cy="838200"/>
          </a:xfrm>
          <a:prstGeom prst="rect">
            <a:avLst/>
          </a:prstGeom>
          <a:noFill/>
          <a:ln/>
        </p:spPr>
        <p:txBody>
          <a:bodyPr wrap="square" lIns="0" tIns="0" rIns="0" bIns="0" rtlCol="0" anchor="t"/>
          <a:lstStyle/>
          <a:p>
            <a:pPr algn="l" indent="0" marL="0">
              <a:buNone/>
            </a:pPr>
            <a:r>
              <a:rPr lang="en-US" altLang="en-US" sz="1900" b="1" dirty="0">
                <a:solidFill>
                  <a:srgbClr val="1F2937"/>
                </a:solidFill>
                <a:latin typeface="Inter" pitchFamily="34" charset="0"/>
                <a:ea typeface="Inter" pitchFamily="34" charset="-122"/>
                <a:cs typeface="Inter" pitchFamily="34" charset="-120"/>
              </a:rPr>
              <a:t>Timing and luck matter.</a:t>
            </a:r>
            <a:r>
              <a:rPr lang="en-US" altLang="en-US" sz="1900" dirty="0">
                <a:solidFill>
                  <a:srgbClr val="1F2937"/>
                </a:solidFill>
                <a:latin typeface="Inter" pitchFamily="34" charset="0"/>
                <a:ea typeface="Inter" pitchFamily="34" charset="-122"/>
                <a:cs typeface="Inter" pitchFamily="34" charset="-120"/>
              </a:rPr>
              <a:t> Interest rates, harvests, market shocks and planning gains can change the outcome.</a:t>
            </a:r>
            <a:endParaRPr lang="en-US" sz="1900" dirty="0"/>
          </a:p>
        </p:txBody>
      </p:sp>
      <p:pic>
        <p:nvPicPr>
          <p:cNvPr id="21" name="row-four-icon" descr="preencoded.png">    </p:cNvPr>
          <p:cNvPicPr>
            <a:picLocks noChangeAspect="1"/>
          </p:cNvPicPr>
          <p:nvPr/>
        </p:nvPicPr>
        <p:blipFill>
          <a:blip r:embed="rId4"/>
          <a:stretch>
            <a:fillRect/>
          </a:stretch>
        </p:blipFill>
        <p:spPr>
          <a:xfrm>
            <a:off x="6096000" y="6438900"/>
            <a:ext cx="431800" cy="431800"/>
          </a:xfrm>
          <a:prstGeom prst="rect">
            <a:avLst/>
          </a:prstGeom>
        </p:spPr>
      </p:pic>
      <p:sp>
        <p:nvSpPr>
          <p:cNvPr id="22" name="row-four-text"/>
          <p:cNvSpPr/>
          <p:nvPr/>
        </p:nvSpPr>
        <p:spPr>
          <a:xfrm>
            <a:off x="6794500" y="6375400"/>
            <a:ext cx="7874000" cy="838200"/>
          </a:xfrm>
          <a:prstGeom prst="rect">
            <a:avLst/>
          </a:prstGeom>
          <a:noFill/>
          <a:ln/>
        </p:spPr>
        <p:txBody>
          <a:bodyPr wrap="square" lIns="0" tIns="0" rIns="0" bIns="0" rtlCol="0" anchor="t"/>
          <a:lstStyle/>
          <a:p>
            <a:pPr algn="l" indent="0" marL="0">
              <a:buNone/>
            </a:pPr>
            <a:r>
              <a:rPr lang="en-US" altLang="en-US" sz="1900" b="1" dirty="0">
                <a:solidFill>
                  <a:srgbClr val="1F2937"/>
                </a:solidFill>
                <a:latin typeface="Inter" pitchFamily="34" charset="0"/>
                <a:ea typeface="Inter" pitchFamily="34" charset="-122"/>
                <a:cs typeface="Inter" pitchFamily="34" charset="-120"/>
              </a:rPr>
              <a:t>Families want different futures.</a:t>
            </a:r>
            <a:r>
              <a:rPr lang="en-US" altLang="en-US" sz="1900" dirty="0">
                <a:solidFill>
                  <a:srgbClr val="1F2937"/>
                </a:solidFill>
                <a:latin typeface="Inter" pitchFamily="34" charset="0"/>
                <a:ea typeface="Inter" pitchFamily="34" charset="-122"/>
                <a:cs typeface="Inter" pitchFamily="34" charset="-120"/>
              </a:rPr>
              <a:t> Continuity is not always the same as keeping every acre or enterprise unchanged.</a:t>
            </a:r>
            <a:endParaRPr lang="en-US" sz="1900" dirty="0"/>
          </a:p>
        </p:txBody>
      </p:sp>
      <p:sp>
        <p:nvSpPr>
          <p:cNvPr id="23"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03 / 10</a:t>
            </a:r>
            <a:endParaRPr lang="en-US" sz="1200" dirty="0"/>
          </a:p>
        </p:txBody>
      </p:sp>
      <p:sp>
        <p:nvSpPr>
          <p:cNvPr id="24" name="source-note"/>
          <p:cNvSpPr/>
          <p:nvPr/>
        </p:nvSpPr>
        <p:spPr>
          <a:xfrm>
            <a:off x="9652000" y="8636000"/>
            <a:ext cx="5842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Source: TFF conversation analysis</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Succession is more than tax</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AHDB puts people, goals and expectations at the centre of the process</a:t>
            </a:r>
            <a:endParaRPr lang="en-US" sz="1800" dirty="0"/>
          </a:p>
        </p:txBody>
      </p:sp>
      <p:sp>
        <p:nvSpPr>
          <p:cNvPr id="5" name="connector-one"/>
          <p:cNvSpPr/>
          <p:nvPr/>
        </p:nvSpPr>
        <p:spPr>
          <a:xfrm>
            <a:off x="5143500" y="3365500"/>
            <a:ext cx="1651000" cy="9144"/>
          </a:xfrm>
          <a:prstGeom prst="line">
            <a:avLst/>
          </a:prstGeom>
          <a:ln w="50800">
            <a:solidFill>
              <a:srgbClr val="D4A373"/>
            </a:solidFill>
            <a:prstDash val="solid"/>
          </a:ln>
        </p:spPr>
      </p:sp>
      <p:sp>
        <p:nvSpPr>
          <p:cNvPr id="6" name="connector-two"/>
          <p:cNvSpPr/>
          <p:nvPr/>
        </p:nvSpPr>
        <p:spPr>
          <a:xfrm>
            <a:off x="9461500" y="3365500"/>
            <a:ext cx="1651000" cy="9144"/>
          </a:xfrm>
          <a:prstGeom prst="line">
            <a:avLst/>
          </a:prstGeom>
          <a:ln w="50800">
            <a:solidFill>
              <a:srgbClr val="D4A373"/>
            </a:solidFill>
            <a:prstDash val="solid"/>
          </a:ln>
        </p:spPr>
      </p:sp>
      <p:sp>
        <p:nvSpPr>
          <p:cNvPr id="7" name="people-circle"/>
          <p:cNvSpPr/>
          <p:nvPr/>
        </p:nvSpPr>
        <p:spPr>
          <a:xfrm>
            <a:off x="2730500" y="2159000"/>
            <a:ext cx="2413000" cy="2413000"/>
          </a:xfrm>
          <a:prstGeom prst="ellipse">
            <a:avLst/>
          </a:prstGeom>
          <a:solidFill>
            <a:srgbClr val="1B4332"/>
          </a:solidFill>
          <a:ln/>
        </p:spPr>
      </p:sp>
      <p:pic>
        <p:nvPicPr>
          <p:cNvPr id="8" name="people-icon" descr="preencoded.png">    </p:cNvPr>
          <p:cNvPicPr>
            <a:picLocks noChangeAspect="1"/>
          </p:cNvPicPr>
          <p:nvPr/>
        </p:nvPicPr>
        <p:blipFill>
          <a:blip r:embed="rId1"/>
          <a:stretch>
            <a:fillRect/>
          </a:stretch>
        </p:blipFill>
        <p:spPr>
          <a:xfrm>
            <a:off x="3619500" y="2628900"/>
            <a:ext cx="635000" cy="635000"/>
          </a:xfrm>
          <a:prstGeom prst="rect">
            <a:avLst/>
          </a:prstGeom>
        </p:spPr>
      </p:pic>
      <p:sp>
        <p:nvSpPr>
          <p:cNvPr id="9" name="people-label"/>
          <p:cNvSpPr/>
          <p:nvPr/>
        </p:nvSpPr>
        <p:spPr>
          <a:xfrm>
            <a:off x="3048000" y="3530600"/>
            <a:ext cx="1778000" cy="635000"/>
          </a:xfrm>
          <a:prstGeom prst="rect">
            <a:avLst/>
          </a:prstGeom>
          <a:noFill/>
          <a:ln/>
        </p:spPr>
        <p:txBody>
          <a:bodyPr wrap="none" lIns="0" tIns="0" rIns="0" bIns="0" rtlCol="0" anchor="t"/>
          <a:lstStyle/>
          <a:p>
            <a:pPr algn="ctr" indent="0" marL="0">
              <a:buNone/>
            </a:pPr>
            <a:r>
              <a:rPr lang="en-US" altLang="en-US" sz="2400" b="1" dirty="0">
                <a:solidFill>
                  <a:srgbClr val="FFFFFF"/>
                </a:solidFill>
                <a:latin typeface="Inter" pitchFamily="34" charset="0"/>
                <a:ea typeface="Inter" pitchFamily="34" charset="-122"/>
                <a:cs typeface="Inter" pitchFamily="34" charset="-120"/>
              </a:rPr>
              <a:t>People</a:t>
            </a:r>
            <a:endParaRPr lang="en-US" sz="2400" dirty="0"/>
          </a:p>
        </p:txBody>
      </p:sp>
      <p:sp>
        <p:nvSpPr>
          <p:cNvPr id="10" name="goals-circle"/>
          <p:cNvSpPr/>
          <p:nvPr/>
        </p:nvSpPr>
        <p:spPr>
          <a:xfrm>
            <a:off x="6794500" y="2159000"/>
            <a:ext cx="2667000" cy="2413000"/>
          </a:xfrm>
          <a:prstGeom prst="ellipse">
            <a:avLst/>
          </a:prstGeom>
          <a:solidFill>
            <a:srgbClr val="F3F4F6"/>
          </a:solidFill>
          <a:ln w="38100">
            <a:solidFill>
              <a:srgbClr val="1B4332"/>
            </a:solidFill>
            <a:prstDash val="solid"/>
          </a:ln>
        </p:spPr>
      </p:sp>
      <p:pic>
        <p:nvPicPr>
          <p:cNvPr id="11" name="goals-icon" descr="preencoded.png">    </p:cNvPr>
          <p:cNvPicPr>
            <a:picLocks noChangeAspect="1"/>
          </p:cNvPicPr>
          <p:nvPr/>
        </p:nvPicPr>
        <p:blipFill>
          <a:blip r:embed="rId2"/>
          <a:stretch>
            <a:fillRect/>
          </a:stretch>
        </p:blipFill>
        <p:spPr>
          <a:xfrm>
            <a:off x="7810500" y="2628900"/>
            <a:ext cx="635000" cy="635000"/>
          </a:xfrm>
          <a:prstGeom prst="rect">
            <a:avLst/>
          </a:prstGeom>
        </p:spPr>
      </p:pic>
      <p:sp>
        <p:nvSpPr>
          <p:cNvPr id="12" name="goals-label"/>
          <p:cNvSpPr/>
          <p:nvPr/>
        </p:nvSpPr>
        <p:spPr>
          <a:xfrm>
            <a:off x="7239000" y="3530600"/>
            <a:ext cx="1778000" cy="635000"/>
          </a:xfrm>
          <a:prstGeom prst="rect">
            <a:avLst/>
          </a:prstGeom>
          <a:noFill/>
          <a:ln/>
        </p:spPr>
        <p:txBody>
          <a:bodyPr wrap="none" lIns="0" tIns="0" rIns="0" bIns="0" rtlCol="0" anchor="t"/>
          <a:lstStyle/>
          <a:p>
            <a:pPr algn="ctr" indent="0" marL="0">
              <a:buNone/>
            </a:pPr>
            <a:r>
              <a:rPr lang="en-US" altLang="en-US" sz="2400" b="1" dirty="0">
                <a:solidFill>
                  <a:srgbClr val="1B4332"/>
                </a:solidFill>
                <a:latin typeface="Inter" pitchFamily="34" charset="0"/>
                <a:ea typeface="Inter" pitchFamily="34" charset="-122"/>
                <a:cs typeface="Inter" pitchFamily="34" charset="-120"/>
              </a:rPr>
              <a:t>Goals</a:t>
            </a:r>
            <a:endParaRPr lang="en-US" sz="2400" dirty="0"/>
          </a:p>
        </p:txBody>
      </p:sp>
      <p:sp>
        <p:nvSpPr>
          <p:cNvPr id="13" name="expectations-circle"/>
          <p:cNvSpPr/>
          <p:nvPr/>
        </p:nvSpPr>
        <p:spPr>
          <a:xfrm>
            <a:off x="11112500" y="2159000"/>
            <a:ext cx="2413000" cy="2413000"/>
          </a:xfrm>
          <a:prstGeom prst="ellipse">
            <a:avLst/>
          </a:prstGeom>
          <a:solidFill>
            <a:srgbClr val="1B4332"/>
          </a:solidFill>
          <a:ln/>
        </p:spPr>
      </p:sp>
      <p:pic>
        <p:nvPicPr>
          <p:cNvPr id="14" name="expectations-icon" descr="preencoded.png">    </p:cNvPr>
          <p:cNvPicPr>
            <a:picLocks noChangeAspect="1"/>
          </p:cNvPicPr>
          <p:nvPr/>
        </p:nvPicPr>
        <p:blipFill>
          <a:blip r:embed="rId3"/>
          <a:stretch>
            <a:fillRect/>
          </a:stretch>
        </p:blipFill>
        <p:spPr>
          <a:xfrm>
            <a:off x="12001500" y="2628900"/>
            <a:ext cx="635000" cy="635000"/>
          </a:xfrm>
          <a:prstGeom prst="rect">
            <a:avLst/>
          </a:prstGeom>
        </p:spPr>
      </p:pic>
      <p:sp>
        <p:nvSpPr>
          <p:cNvPr id="15" name="expectations-label"/>
          <p:cNvSpPr/>
          <p:nvPr/>
        </p:nvSpPr>
        <p:spPr>
          <a:xfrm>
            <a:off x="11366500" y="3505200"/>
            <a:ext cx="1905000" cy="711200"/>
          </a:xfrm>
          <a:prstGeom prst="rect">
            <a:avLst/>
          </a:prstGeom>
          <a:noFill/>
          <a:ln/>
        </p:spPr>
        <p:txBody>
          <a:bodyPr wrap="square" lIns="0" tIns="0" rIns="0" bIns="0" rtlCol="0" anchor="t">
            <a:normAutofit/>
          </a:bodyPr>
          <a:lstStyle/>
          <a:p>
            <a:pPr algn="ctr" indent="0" marL="0">
              <a:buNone/>
            </a:pPr>
            <a:r>
              <a:rPr lang="en-US" altLang="en-US" sz="2300" b="1" dirty="0">
                <a:solidFill>
                  <a:srgbClr val="FFFFFF"/>
                </a:solidFill>
                <a:latin typeface="Inter" pitchFamily="34" charset="0"/>
                <a:ea typeface="Inter" pitchFamily="34" charset="-122"/>
                <a:cs typeface="Inter" pitchFamily="34" charset="-120"/>
              </a:rPr>
              <a:t>Expectations</a:t>
            </a:r>
            <a:endParaRPr lang="en-US" sz="2300" dirty="0"/>
          </a:p>
        </p:txBody>
      </p:sp>
      <p:sp>
        <p:nvSpPr>
          <p:cNvPr id="16" name="action-band"/>
          <p:cNvSpPr/>
          <p:nvPr/>
        </p:nvSpPr>
        <p:spPr>
          <a:xfrm>
            <a:off x="762000" y="5461000"/>
            <a:ext cx="14732000" cy="2159000"/>
          </a:xfrm>
          <a:prstGeom prst="rect">
            <a:avLst/>
          </a:prstGeom>
          <a:solidFill>
            <a:srgbClr val="F3F4F6"/>
          </a:solidFill>
          <a:ln w="12700">
            <a:solidFill>
              <a:srgbClr val="E5E7EB"/>
            </a:solidFill>
            <a:prstDash val="solid"/>
          </a:ln>
        </p:spPr>
      </p:sp>
      <p:sp>
        <p:nvSpPr>
          <p:cNvPr id="17" name="action-one-num"/>
          <p:cNvSpPr/>
          <p:nvPr/>
        </p:nvSpPr>
        <p:spPr>
          <a:xfrm>
            <a:off x="1143000" y="5867400"/>
            <a:ext cx="508000" cy="508000"/>
          </a:xfrm>
          <a:prstGeom prst="rect">
            <a:avLst/>
          </a:prstGeom>
          <a:noFill/>
          <a:ln/>
        </p:spPr>
        <p:txBody>
          <a:bodyPr wrap="none" lIns="0" tIns="0" rIns="0" bIns="0" rtlCol="0" anchor="t"/>
          <a:lstStyle/>
          <a:p>
            <a:pPr algn="l" indent="0" marL="0">
              <a:buNone/>
            </a:pPr>
            <a:r>
              <a:rPr lang="en-US" altLang="en-US" sz="3000" b="1" dirty="0">
                <a:solidFill>
                  <a:srgbClr val="D4A373"/>
                </a:solidFill>
                <a:latin typeface="Inter" pitchFamily="34" charset="0"/>
                <a:ea typeface="Inter" pitchFamily="34" charset="-122"/>
                <a:cs typeface="Inter" pitchFamily="34" charset="-120"/>
              </a:rPr>
              <a:t>1</a:t>
            </a:r>
            <a:endParaRPr lang="en-US" sz="3000" dirty="0"/>
          </a:p>
        </p:txBody>
      </p:sp>
      <p:sp>
        <p:nvSpPr>
          <p:cNvPr id="18" name="action-one-text"/>
          <p:cNvSpPr/>
          <p:nvPr/>
        </p:nvSpPr>
        <p:spPr>
          <a:xfrm>
            <a:off x="1778000" y="5816600"/>
            <a:ext cx="3492500" cy="1320800"/>
          </a:xfrm>
          <a:prstGeom prst="rect">
            <a:avLst/>
          </a:prstGeom>
          <a:noFill/>
          <a:ln/>
        </p:spPr>
        <p:txBody>
          <a:bodyPr wrap="square" lIns="0" tIns="0" rIns="0" bIns="0" rtlCol="0" anchor="t"/>
          <a:lstStyle/>
          <a:p>
            <a:pPr algn="l" indent="0" marL="0">
              <a:lnSpc>
                <a:spcPts val="2565"/>
              </a:lnSpc>
              <a:buNone/>
            </a:pPr>
            <a:r>
              <a:rPr lang="en-US" altLang="en-US" sz="1900" b="1" dirty="0">
                <a:solidFill>
                  <a:srgbClr val="1F2937"/>
                </a:solidFill>
                <a:latin typeface="Inter" pitchFamily="34" charset="0"/>
                <a:ea typeface="Inter" pitchFamily="34" charset="-122"/>
                <a:cs typeface="Inter" pitchFamily="34" charset="-120"/>
              </a:rPr>
              <a:t>Start early.</a:t>
            </a:r>
            <a:endParaRPr lang="en-US" sz="1900" dirty="0"/>
          </a:p>
          <a:p>
            <a:pPr algn="l" indent="0" marL="0">
              <a:lnSpc>
                <a:spcPts val="2565"/>
              </a:lnSpc>
              <a:buNone/>
            </a:pPr>
            <a:r>
              <a:rPr lang="en-US" altLang="en-US" sz="1900" dirty="0">
                <a:solidFill>
                  <a:srgbClr val="1F2937"/>
                </a:solidFill>
                <a:latin typeface="Inter" pitchFamily="34" charset="0"/>
                <a:ea typeface="Inter" pitchFamily="34" charset="-122"/>
                <a:cs typeface="Inter" pitchFamily="34" charset="-120"/>
              </a:rPr>
              <a:t>Name what each generation wants before assumptions harden.</a:t>
            </a:r>
            <a:endParaRPr lang="en-US" sz="1900" dirty="0"/>
          </a:p>
        </p:txBody>
      </p:sp>
      <p:sp>
        <p:nvSpPr>
          <p:cNvPr id="19" name="action-divider-one"/>
          <p:cNvSpPr/>
          <p:nvPr/>
        </p:nvSpPr>
        <p:spPr>
          <a:xfrm>
            <a:off x="5461000" y="5816600"/>
            <a:ext cx="9144" cy="1270000"/>
          </a:xfrm>
          <a:prstGeom prst="line">
            <a:avLst/>
          </a:prstGeom>
          <a:ln w="12700">
            <a:solidFill>
              <a:srgbClr val="E5E7EB"/>
            </a:solidFill>
            <a:prstDash val="solid"/>
          </a:ln>
        </p:spPr>
      </p:sp>
      <p:sp>
        <p:nvSpPr>
          <p:cNvPr id="20" name="action-two-num"/>
          <p:cNvSpPr/>
          <p:nvPr/>
        </p:nvSpPr>
        <p:spPr>
          <a:xfrm>
            <a:off x="5905500" y="5867400"/>
            <a:ext cx="508000" cy="508000"/>
          </a:xfrm>
          <a:prstGeom prst="rect">
            <a:avLst/>
          </a:prstGeom>
          <a:noFill/>
          <a:ln/>
        </p:spPr>
        <p:txBody>
          <a:bodyPr wrap="none" lIns="0" tIns="0" rIns="0" bIns="0" rtlCol="0" anchor="t"/>
          <a:lstStyle/>
          <a:p>
            <a:pPr algn="l" indent="0" marL="0">
              <a:buNone/>
            </a:pPr>
            <a:r>
              <a:rPr lang="en-US" altLang="en-US" sz="3000" b="1" dirty="0">
                <a:solidFill>
                  <a:srgbClr val="D4A373"/>
                </a:solidFill>
                <a:latin typeface="Inter" pitchFamily="34" charset="0"/>
                <a:ea typeface="Inter" pitchFamily="34" charset="-122"/>
                <a:cs typeface="Inter" pitchFamily="34" charset="-120"/>
              </a:rPr>
              <a:t>2</a:t>
            </a:r>
            <a:endParaRPr lang="en-US" sz="3000" dirty="0"/>
          </a:p>
        </p:txBody>
      </p:sp>
      <p:sp>
        <p:nvSpPr>
          <p:cNvPr id="21" name="action-two-text"/>
          <p:cNvSpPr/>
          <p:nvPr/>
        </p:nvSpPr>
        <p:spPr>
          <a:xfrm>
            <a:off x="6540500" y="5816600"/>
            <a:ext cx="3492500" cy="1320800"/>
          </a:xfrm>
          <a:prstGeom prst="rect">
            <a:avLst/>
          </a:prstGeom>
          <a:noFill/>
          <a:ln/>
        </p:spPr>
        <p:txBody>
          <a:bodyPr wrap="square" lIns="0" tIns="0" rIns="0" bIns="0" rtlCol="0" anchor="t"/>
          <a:lstStyle/>
          <a:p>
            <a:pPr algn="l" indent="0" marL="0">
              <a:lnSpc>
                <a:spcPts val="2565"/>
              </a:lnSpc>
              <a:buNone/>
            </a:pPr>
            <a:r>
              <a:rPr lang="en-US" altLang="en-US" sz="1900" b="1" dirty="0">
                <a:solidFill>
                  <a:srgbClr val="1F2937"/>
                </a:solidFill>
                <a:latin typeface="Inter" pitchFamily="34" charset="0"/>
                <a:ea typeface="Inter" pitchFamily="34" charset="-122"/>
                <a:cs typeface="Inter" pitchFamily="34" charset="-120"/>
              </a:rPr>
              <a:t>Make authority explicit.</a:t>
            </a:r>
            <a:endParaRPr lang="en-US" sz="1900" dirty="0"/>
          </a:p>
          <a:p>
            <a:pPr algn="l" indent="0" marL="0">
              <a:lnSpc>
                <a:spcPts val="2565"/>
              </a:lnSpc>
              <a:buNone/>
            </a:pPr>
            <a:r>
              <a:rPr lang="en-US" altLang="en-US" sz="1900" dirty="0">
                <a:solidFill>
                  <a:srgbClr val="1F2937"/>
                </a:solidFill>
                <a:latin typeface="Inter" pitchFamily="34" charset="0"/>
                <a:ea typeface="Inter" pitchFamily="34" charset="-122"/>
                <a:cs typeface="Inter" pitchFamily="34" charset="-120"/>
              </a:rPr>
              <a:t>Responsibility without decision rights is not a handover.</a:t>
            </a:r>
            <a:endParaRPr lang="en-US" sz="1900" dirty="0"/>
          </a:p>
        </p:txBody>
      </p:sp>
      <p:sp>
        <p:nvSpPr>
          <p:cNvPr id="22" name="action-divider-two"/>
          <p:cNvSpPr/>
          <p:nvPr/>
        </p:nvSpPr>
        <p:spPr>
          <a:xfrm>
            <a:off x="10223500" y="5816600"/>
            <a:ext cx="9144" cy="1270000"/>
          </a:xfrm>
          <a:prstGeom prst="line">
            <a:avLst/>
          </a:prstGeom>
          <a:ln w="12700">
            <a:solidFill>
              <a:srgbClr val="E5E7EB"/>
            </a:solidFill>
            <a:prstDash val="solid"/>
          </a:ln>
        </p:spPr>
      </p:sp>
      <p:sp>
        <p:nvSpPr>
          <p:cNvPr id="23" name="action-three-num"/>
          <p:cNvSpPr/>
          <p:nvPr/>
        </p:nvSpPr>
        <p:spPr>
          <a:xfrm>
            <a:off x="10668000" y="5867400"/>
            <a:ext cx="508000" cy="508000"/>
          </a:xfrm>
          <a:prstGeom prst="rect">
            <a:avLst/>
          </a:prstGeom>
          <a:noFill/>
          <a:ln/>
        </p:spPr>
        <p:txBody>
          <a:bodyPr wrap="none" lIns="0" tIns="0" rIns="0" bIns="0" rtlCol="0" anchor="t"/>
          <a:lstStyle/>
          <a:p>
            <a:pPr algn="l" indent="0" marL="0">
              <a:buNone/>
            </a:pPr>
            <a:r>
              <a:rPr lang="en-US" altLang="en-US" sz="3000" b="1" dirty="0">
                <a:solidFill>
                  <a:srgbClr val="D4A373"/>
                </a:solidFill>
                <a:latin typeface="Inter" pitchFamily="34" charset="0"/>
                <a:ea typeface="Inter" pitchFamily="34" charset="-122"/>
                <a:cs typeface="Inter" pitchFamily="34" charset="-120"/>
              </a:rPr>
              <a:t>3</a:t>
            </a:r>
            <a:endParaRPr lang="en-US" sz="3000" dirty="0"/>
          </a:p>
        </p:txBody>
      </p:sp>
      <p:sp>
        <p:nvSpPr>
          <p:cNvPr id="24" name="action-three-text"/>
          <p:cNvSpPr/>
          <p:nvPr/>
        </p:nvSpPr>
        <p:spPr>
          <a:xfrm>
            <a:off x="11303000" y="5816600"/>
            <a:ext cx="3556000" cy="1320800"/>
          </a:xfrm>
          <a:prstGeom prst="rect">
            <a:avLst/>
          </a:prstGeom>
          <a:noFill/>
          <a:ln/>
        </p:spPr>
        <p:txBody>
          <a:bodyPr wrap="square" lIns="0" tIns="0" rIns="0" bIns="0" rtlCol="0" anchor="t"/>
          <a:lstStyle/>
          <a:p>
            <a:pPr algn="l" indent="0" marL="0">
              <a:lnSpc>
                <a:spcPts val="2565"/>
              </a:lnSpc>
              <a:buNone/>
            </a:pPr>
            <a:r>
              <a:rPr lang="en-US" altLang="en-US" sz="1900" b="1" dirty="0">
                <a:solidFill>
                  <a:srgbClr val="1F2937"/>
                </a:solidFill>
                <a:latin typeface="Inter" pitchFamily="34" charset="0"/>
                <a:ea typeface="Inter" pitchFamily="34" charset="-122"/>
                <a:cs typeface="Inter" pitchFamily="34" charset="-120"/>
              </a:rPr>
              <a:t>Bring in evidence.</a:t>
            </a:r>
            <a:endParaRPr lang="en-US" sz="1900" dirty="0"/>
          </a:p>
          <a:p>
            <a:pPr algn="l" indent="0" marL="0">
              <a:lnSpc>
                <a:spcPts val="2565"/>
              </a:lnSpc>
              <a:buNone/>
            </a:pPr>
            <a:r>
              <a:rPr lang="en-US" altLang="en-US" sz="1900" dirty="0">
                <a:solidFill>
                  <a:srgbClr val="1F2937"/>
                </a:solidFill>
                <a:latin typeface="Inter" pitchFamily="34" charset="0"/>
                <a:ea typeface="Inter" pitchFamily="34" charset="-122"/>
                <a:cs typeface="Inter" pitchFamily="34" charset="-120"/>
              </a:rPr>
              <a:t>Use advisers for business, finance, tax and difficult conversations.</a:t>
            </a:r>
            <a:endParaRPr lang="en-US" sz="1900" dirty="0"/>
          </a:p>
        </p:txBody>
      </p:sp>
      <p:sp>
        <p:nvSpPr>
          <p:cNvPr id="25"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04 / 10</a:t>
            </a:r>
            <a:endParaRPr lang="en-US" sz="1200" dirty="0"/>
          </a:p>
        </p:txBody>
      </p:sp>
      <p:sp>
        <p:nvSpPr>
          <p:cNvPr id="26" name="source-note"/>
          <p:cNvSpPr/>
          <p:nvPr/>
        </p:nvSpPr>
        <p:spPr>
          <a:xfrm>
            <a:off x="9652000" y="8636000"/>
            <a:ext cx="5842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Source: AHDB succession planning</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Three themes carried the debate</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Succession was central, but history and family identity shaped the argument</a:t>
            </a:r>
            <a:endParaRPr lang="en-US" sz="1800" dirty="0"/>
          </a:p>
        </p:txBody>
      </p:sp>
      <p:pic>
        <p:nvPicPr>
          <p:cNvPr id="5" name="theme-chart" descr="preencoded.png">    </p:cNvPr>
          <p:cNvPicPr>
            <a:picLocks noChangeAspect="1"/>
          </p:cNvPicPr>
          <p:nvPr/>
        </p:nvPicPr>
        <p:blipFill>
          <a:blip r:embed="rId1"/>
          <a:srcRect l="-6311" r="-6311" t="0" b="0"/>
          <a:stretch/>
        </p:blipFill>
        <p:spPr>
          <a:xfrm>
            <a:off x="762000" y="1841500"/>
            <a:ext cx="10414000" cy="5969000"/>
          </a:xfrm>
          <a:prstGeom prst="rect">
            <a:avLst/>
          </a:prstGeom>
        </p:spPr>
      </p:pic>
      <p:sp>
        <p:nvSpPr>
          <p:cNvPr id="6" name="commentary-panel"/>
          <p:cNvSpPr/>
          <p:nvPr/>
        </p:nvSpPr>
        <p:spPr>
          <a:xfrm>
            <a:off x="11557000" y="1841500"/>
            <a:ext cx="3937000" cy="5969000"/>
          </a:xfrm>
          <a:prstGeom prst="rect">
            <a:avLst/>
          </a:prstGeom>
          <a:solidFill>
            <a:srgbClr val="F3F4F6"/>
          </a:solidFill>
          <a:ln w="12700">
            <a:solidFill>
              <a:srgbClr val="E5E7EB"/>
            </a:solidFill>
            <a:prstDash val="solid"/>
          </a:ln>
        </p:spPr>
      </p:sp>
      <p:sp>
        <p:nvSpPr>
          <p:cNvPr id="7" name="commentary-heading"/>
          <p:cNvSpPr/>
          <p:nvPr/>
        </p:nvSpPr>
        <p:spPr>
          <a:xfrm>
            <a:off x="11912600" y="2260600"/>
            <a:ext cx="3225800" cy="431800"/>
          </a:xfrm>
          <a:prstGeom prst="rect">
            <a:avLst/>
          </a:prstGeom>
          <a:noFill/>
          <a:ln/>
        </p:spPr>
        <p:txBody>
          <a:bodyPr wrap="none" lIns="0" tIns="0" rIns="0" bIns="0" rtlCol="0" anchor="t"/>
          <a:lstStyle/>
          <a:p>
            <a:pPr algn="l" indent="0" marL="0">
              <a:buNone/>
            </a:pPr>
            <a:r>
              <a:rPr lang="en-US" altLang="en-US" sz="2300" b="1" dirty="0">
                <a:solidFill>
                  <a:srgbClr val="1B4332"/>
                </a:solidFill>
                <a:latin typeface="Inter" pitchFamily="34" charset="0"/>
                <a:ea typeface="Inter" pitchFamily="34" charset="-122"/>
                <a:cs typeface="Inter" pitchFamily="34" charset="-120"/>
              </a:rPr>
              <a:t>What stands out</a:t>
            </a:r>
            <a:endParaRPr lang="en-US" sz="2300" dirty="0"/>
          </a:p>
        </p:txBody>
      </p:sp>
      <p:sp>
        <p:nvSpPr>
          <p:cNvPr id="8" name="commentary-accent"/>
          <p:cNvSpPr/>
          <p:nvPr/>
        </p:nvSpPr>
        <p:spPr>
          <a:xfrm>
            <a:off x="11912600" y="2844800"/>
            <a:ext cx="889000" cy="50800"/>
          </a:xfrm>
          <a:prstGeom prst="rect">
            <a:avLst/>
          </a:prstGeom>
          <a:solidFill>
            <a:srgbClr val="D4A373"/>
          </a:solidFill>
          <a:ln/>
        </p:spPr>
      </p:sp>
      <p:sp>
        <p:nvSpPr>
          <p:cNvPr id="9" name="commentary-one"/>
          <p:cNvSpPr/>
          <p:nvPr/>
        </p:nvSpPr>
        <p:spPr>
          <a:xfrm>
            <a:off x="11912600" y="3225800"/>
            <a:ext cx="3225800" cy="1092200"/>
          </a:xfrm>
          <a:prstGeom prst="rect">
            <a:avLst/>
          </a:prstGeom>
          <a:noFill/>
          <a:ln/>
        </p:spPr>
        <p:txBody>
          <a:bodyPr wrap="square" lIns="0" tIns="0" rIns="0" bIns="0" rtlCol="0" anchor="t"/>
          <a:lstStyle/>
          <a:p>
            <a:pPr algn="l" indent="0" marL="0">
              <a:lnSpc>
                <a:spcPts val="2430"/>
              </a:lnSpc>
              <a:buNone/>
            </a:pPr>
            <a:r>
              <a:rPr lang="en-US" altLang="en-US" sz="1800" b="1" dirty="0">
                <a:solidFill>
                  <a:srgbClr val="1F2937"/>
                </a:solidFill>
                <a:latin typeface="Inter" pitchFamily="34" charset="0"/>
                <a:ea typeface="Inter" pitchFamily="34" charset="-122"/>
                <a:cs typeface="Inter" pitchFamily="34" charset="-120"/>
              </a:rPr>
              <a:t>34.2%</a:t>
            </a:r>
            <a:endParaRPr lang="en-US" sz="1800" dirty="0"/>
          </a:p>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Succession and handover was the largest theme.</a:t>
            </a:r>
            <a:endParaRPr lang="en-US" sz="1800" dirty="0"/>
          </a:p>
        </p:txBody>
      </p:sp>
      <p:sp>
        <p:nvSpPr>
          <p:cNvPr id="10" name="commentary-line-one"/>
          <p:cNvSpPr/>
          <p:nvPr/>
        </p:nvSpPr>
        <p:spPr>
          <a:xfrm>
            <a:off x="11912600" y="4419600"/>
            <a:ext cx="3225800" cy="9144"/>
          </a:xfrm>
          <a:prstGeom prst="line">
            <a:avLst/>
          </a:prstGeom>
          <a:ln w="12700">
            <a:solidFill>
              <a:srgbClr val="E5E7EB"/>
            </a:solidFill>
            <a:prstDash val="solid"/>
          </a:ln>
        </p:spPr>
      </p:sp>
      <p:sp>
        <p:nvSpPr>
          <p:cNvPr id="11" name="commentary-two"/>
          <p:cNvSpPr/>
          <p:nvPr/>
        </p:nvSpPr>
        <p:spPr>
          <a:xfrm>
            <a:off x="11912600" y="4724400"/>
            <a:ext cx="3225800" cy="1117600"/>
          </a:xfrm>
          <a:prstGeom prst="rect">
            <a:avLst/>
          </a:prstGeom>
          <a:noFill/>
          <a:ln/>
        </p:spPr>
        <p:txBody>
          <a:bodyPr wrap="square" lIns="0" tIns="0" rIns="0" bIns="0" rtlCol="0" anchor="t"/>
          <a:lstStyle/>
          <a:p>
            <a:pPr algn="l" indent="0" marL="0">
              <a:lnSpc>
                <a:spcPts val="2430"/>
              </a:lnSpc>
              <a:buNone/>
            </a:pPr>
            <a:r>
              <a:rPr lang="en-US" altLang="en-US" sz="1800" b="1" dirty="0">
                <a:solidFill>
                  <a:srgbClr val="1F2937"/>
                </a:solidFill>
                <a:latin typeface="Inter" pitchFamily="34" charset="0"/>
                <a:ea typeface="Inter" pitchFamily="34" charset="-122"/>
                <a:cs typeface="Inter" pitchFamily="34" charset="-120"/>
              </a:rPr>
              <a:t>25.2%</a:t>
            </a:r>
            <a:endParaRPr lang="en-US" sz="1800" dirty="0"/>
          </a:p>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Historical cycles, luck and shocks complicated easy blame.</a:t>
            </a:r>
            <a:endParaRPr lang="en-US" sz="1800" dirty="0"/>
          </a:p>
        </p:txBody>
      </p:sp>
      <p:sp>
        <p:nvSpPr>
          <p:cNvPr id="12" name="commentary-line-two"/>
          <p:cNvSpPr/>
          <p:nvPr/>
        </p:nvSpPr>
        <p:spPr>
          <a:xfrm>
            <a:off x="11912600" y="5943600"/>
            <a:ext cx="3225800" cy="9144"/>
          </a:xfrm>
          <a:prstGeom prst="line">
            <a:avLst/>
          </a:prstGeom>
          <a:ln w="12700">
            <a:solidFill>
              <a:srgbClr val="E5E7EB"/>
            </a:solidFill>
            <a:prstDash val="solid"/>
          </a:ln>
        </p:spPr>
      </p:sp>
      <p:sp>
        <p:nvSpPr>
          <p:cNvPr id="13" name="commentary-three"/>
          <p:cNvSpPr/>
          <p:nvPr/>
        </p:nvSpPr>
        <p:spPr>
          <a:xfrm>
            <a:off x="11912600" y="6248400"/>
            <a:ext cx="3225800" cy="1219200"/>
          </a:xfrm>
          <a:prstGeom prst="rect">
            <a:avLst/>
          </a:prstGeom>
          <a:noFill/>
          <a:ln/>
        </p:spPr>
        <p:txBody>
          <a:bodyPr wrap="square" lIns="0" tIns="0" rIns="0" bIns="0" rtlCol="0" anchor="t"/>
          <a:lstStyle/>
          <a:p>
            <a:pPr algn="l" indent="0" marL="0">
              <a:lnSpc>
                <a:spcPts val="2430"/>
              </a:lnSpc>
              <a:buNone/>
            </a:pPr>
            <a:r>
              <a:rPr lang="en-US" altLang="en-US" sz="1800" b="1" dirty="0">
                <a:solidFill>
                  <a:srgbClr val="1F2937"/>
                </a:solidFill>
                <a:latin typeface="Inter" pitchFamily="34" charset="0"/>
                <a:ea typeface="Inter" pitchFamily="34" charset="-122"/>
                <a:cs typeface="Inter" pitchFamily="34" charset="-120"/>
              </a:rPr>
              <a:t>24.3%</a:t>
            </a:r>
            <a:endParaRPr lang="en-US" sz="1800" dirty="0"/>
          </a:p>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Family expectations and legacy influenced what “success” meant.</a:t>
            </a:r>
            <a:endParaRPr lang="en-US" sz="1800" dirty="0"/>
          </a:p>
        </p:txBody>
      </p:sp>
      <p:sp>
        <p:nvSpPr>
          <p:cNvPr id="14"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05 / 10</a:t>
            </a:r>
            <a:endParaRPr lang="en-US" sz="1200" dirty="0"/>
          </a:p>
        </p:txBody>
      </p:sp>
      <p:sp>
        <p:nvSpPr>
          <p:cNvPr id="15" name="source-note"/>
          <p:cNvSpPr/>
          <p:nvPr/>
        </p:nvSpPr>
        <p:spPr>
          <a:xfrm>
            <a:off x="9144000" y="8636000"/>
            <a:ext cx="6350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Multi-label themes; percentages do not sum to 100%</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Pragmatism outweighed pessimism</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The largest group was neutral — but positive contributions attracted the most reactions</a:t>
            </a:r>
            <a:endParaRPr lang="en-US" sz="1800" dirty="0"/>
          </a:p>
        </p:txBody>
      </p:sp>
      <p:sp>
        <p:nvSpPr>
          <p:cNvPr id="5" name="distribution-frame"/>
          <p:cNvSpPr/>
          <p:nvPr/>
        </p:nvSpPr>
        <p:spPr>
          <a:xfrm>
            <a:off x="762000" y="1905000"/>
            <a:ext cx="7239000" cy="4635500"/>
          </a:xfrm>
          <a:prstGeom prst="rect">
            <a:avLst/>
          </a:prstGeom>
          <a:solidFill>
            <a:srgbClr val="F3F4F6"/>
          </a:solidFill>
          <a:ln w="12700">
            <a:solidFill>
              <a:srgbClr val="E5E7EB"/>
            </a:solidFill>
            <a:prstDash val="solid"/>
          </a:ln>
        </p:spPr>
      </p:sp>
      <p:pic>
        <p:nvPicPr>
          <p:cNvPr id="6" name="distribution-chart" descr="preencoded.png">    </p:cNvPr>
          <p:cNvPicPr>
            <a:picLocks noChangeAspect="1"/>
          </p:cNvPicPr>
          <p:nvPr/>
        </p:nvPicPr>
        <p:blipFill>
          <a:blip r:embed="rId1"/>
          <a:srcRect l="0" r="0" t="-4369" b="-4369"/>
          <a:stretch/>
        </p:blipFill>
        <p:spPr>
          <a:xfrm>
            <a:off x="914400" y="2057400"/>
            <a:ext cx="6934200" cy="4330700"/>
          </a:xfrm>
          <a:prstGeom prst="rect">
            <a:avLst/>
          </a:prstGeom>
        </p:spPr>
      </p:pic>
      <p:sp>
        <p:nvSpPr>
          <p:cNvPr id="7" name="engagement-frame"/>
          <p:cNvSpPr/>
          <p:nvPr/>
        </p:nvSpPr>
        <p:spPr>
          <a:xfrm>
            <a:off x="8255000" y="1905000"/>
            <a:ext cx="7239000" cy="4635500"/>
          </a:xfrm>
          <a:prstGeom prst="rect">
            <a:avLst/>
          </a:prstGeom>
          <a:solidFill>
            <a:srgbClr val="F3F4F6"/>
          </a:solidFill>
          <a:ln w="12700">
            <a:solidFill>
              <a:srgbClr val="E5E7EB"/>
            </a:solidFill>
            <a:prstDash val="solid"/>
          </a:ln>
        </p:spPr>
      </p:sp>
      <p:pic>
        <p:nvPicPr>
          <p:cNvPr id="8" name="engagement-chart" descr="preencoded.png">    </p:cNvPr>
          <p:cNvPicPr>
            <a:picLocks noChangeAspect="1"/>
          </p:cNvPicPr>
          <p:nvPr/>
        </p:nvPicPr>
        <p:blipFill>
          <a:blip r:embed="rId2"/>
          <a:srcRect l="0" r="0" t="-4369" b="-4369"/>
          <a:stretch/>
        </p:blipFill>
        <p:spPr>
          <a:xfrm>
            <a:off x="8407400" y="2057400"/>
            <a:ext cx="6934200" cy="4330700"/>
          </a:xfrm>
          <a:prstGeom prst="rect">
            <a:avLst/>
          </a:prstGeom>
        </p:spPr>
      </p:pic>
      <p:sp>
        <p:nvSpPr>
          <p:cNvPr id="9" name="insight-band"/>
          <p:cNvSpPr/>
          <p:nvPr/>
        </p:nvSpPr>
        <p:spPr>
          <a:xfrm>
            <a:off x="762000" y="6858000"/>
            <a:ext cx="14732000" cy="1016000"/>
          </a:xfrm>
          <a:prstGeom prst="rect">
            <a:avLst/>
          </a:prstGeom>
          <a:solidFill>
            <a:srgbClr val="1B4332"/>
          </a:solidFill>
          <a:ln/>
        </p:spPr>
      </p:sp>
      <p:sp>
        <p:nvSpPr>
          <p:cNvPr id="10" name="insight-text"/>
          <p:cNvSpPr/>
          <p:nvPr/>
        </p:nvSpPr>
        <p:spPr>
          <a:xfrm>
            <a:off x="1143000" y="7086600"/>
            <a:ext cx="13970000" cy="584200"/>
          </a:xfrm>
          <a:prstGeom prst="rect">
            <a:avLst/>
          </a:prstGeom>
          <a:noFill/>
          <a:ln/>
        </p:spPr>
        <p:txBody>
          <a:bodyPr wrap="square" lIns="0" tIns="0" rIns="0" bIns="0" rtlCol="0" anchor="ctr"/>
          <a:lstStyle/>
          <a:p>
            <a:pPr algn="ctr" indent="0" marL="0">
              <a:buNone/>
            </a:pPr>
            <a:r>
              <a:rPr lang="en-US" altLang="en-US" sz="2000" b="1" dirty="0">
                <a:solidFill>
                  <a:srgbClr val="FFFFFF"/>
                </a:solidFill>
                <a:latin typeface="Inter" pitchFamily="34" charset="0"/>
                <a:ea typeface="Inter" pitchFamily="34" charset="-122"/>
                <a:cs typeface="Inter" pitchFamily="34" charset="-120"/>
              </a:rPr>
              <a:t>The conversation was not simply a story of decline:</a:t>
            </a:r>
            <a:r>
              <a:rPr lang="en-US" altLang="en-US" sz="2000" dirty="0">
                <a:solidFill>
                  <a:srgbClr val="FFFFFF"/>
                </a:solidFill>
                <a:latin typeface="Inter" pitchFamily="34" charset="0"/>
                <a:ea typeface="Inter" pitchFamily="34" charset="-122"/>
                <a:cs typeface="Inter" pitchFamily="34" charset="-120"/>
              </a:rPr>
              <a:t> choice, resilience and alternative outcomes generated substantial support.</a:t>
            </a:r>
            <a:endParaRPr lang="en-US" sz="2000" dirty="0"/>
          </a:p>
        </p:txBody>
      </p:sp>
      <p:sp>
        <p:nvSpPr>
          <p:cNvPr id="11"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06 / 10</a:t>
            </a:r>
            <a:endParaRPr lang="en-US" sz="1200" dirty="0"/>
          </a:p>
        </p:txBody>
      </p:sp>
      <p:sp>
        <p:nvSpPr>
          <p:cNvPr id="12" name="source-note"/>
          <p:cNvSpPr/>
          <p:nvPr/>
        </p:nvSpPr>
        <p:spPr>
          <a:xfrm>
            <a:off x="9144000" y="8636000"/>
            <a:ext cx="6350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Sentiment classification; reactions are engagement signals</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Finance shapes every handover</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Debt, decision rights and current relief rules all change the practical options</a:t>
            </a:r>
            <a:endParaRPr lang="en-US" sz="1800" dirty="0"/>
          </a:p>
        </p:txBody>
      </p:sp>
      <p:sp>
        <p:nvSpPr>
          <p:cNvPr id="5" name="reality-card"/>
          <p:cNvSpPr/>
          <p:nvPr/>
        </p:nvSpPr>
        <p:spPr>
          <a:xfrm>
            <a:off x="762000" y="1968500"/>
            <a:ext cx="4445000" cy="5461000"/>
          </a:xfrm>
          <a:prstGeom prst="rect">
            <a:avLst/>
          </a:prstGeom>
          <a:solidFill>
            <a:srgbClr val="F3F4F6"/>
          </a:solidFill>
          <a:ln w="12700">
            <a:solidFill>
              <a:srgbClr val="E5E7EB"/>
            </a:solidFill>
            <a:prstDash val="solid"/>
          </a:ln>
        </p:spPr>
      </p:sp>
      <p:sp>
        <p:nvSpPr>
          <p:cNvPr id="6" name="reality-accent"/>
          <p:cNvSpPr/>
          <p:nvPr/>
        </p:nvSpPr>
        <p:spPr>
          <a:xfrm>
            <a:off x="762000" y="1968500"/>
            <a:ext cx="4445000" cy="88900"/>
          </a:xfrm>
          <a:prstGeom prst="rect">
            <a:avLst/>
          </a:prstGeom>
          <a:solidFill>
            <a:srgbClr val="D4A373"/>
          </a:solidFill>
          <a:ln/>
        </p:spPr>
      </p:sp>
      <p:pic>
        <p:nvPicPr>
          <p:cNvPr id="7" name="reality-icon" descr="preencoded.png">    </p:cNvPr>
          <p:cNvPicPr>
            <a:picLocks noChangeAspect="1"/>
          </p:cNvPicPr>
          <p:nvPr/>
        </p:nvPicPr>
        <p:blipFill>
          <a:blip r:embed="rId1"/>
          <a:stretch>
            <a:fillRect/>
          </a:stretch>
        </p:blipFill>
        <p:spPr>
          <a:xfrm>
            <a:off x="1117600" y="2413000"/>
            <a:ext cx="533400" cy="533400"/>
          </a:xfrm>
          <a:prstGeom prst="rect">
            <a:avLst/>
          </a:prstGeom>
        </p:spPr>
      </p:pic>
      <p:sp>
        <p:nvSpPr>
          <p:cNvPr id="8" name="reality-title"/>
          <p:cNvSpPr/>
          <p:nvPr/>
        </p:nvSpPr>
        <p:spPr>
          <a:xfrm>
            <a:off x="1117600" y="3149600"/>
            <a:ext cx="3683000" cy="812800"/>
          </a:xfrm>
          <a:prstGeom prst="rect">
            <a:avLst/>
          </a:prstGeom>
          <a:noFill/>
          <a:ln/>
        </p:spPr>
        <p:txBody>
          <a:bodyPr wrap="square" lIns="0" tIns="0" rIns="0" bIns="0" rtlCol="0" anchor="t"/>
          <a:lstStyle/>
          <a:p>
            <a:pPr algn="l" indent="0" marL="0">
              <a:buNone/>
            </a:pPr>
            <a:r>
              <a:rPr lang="en-US" altLang="en-US" sz="2400" b="1" dirty="0">
                <a:solidFill>
                  <a:srgbClr val="1B4332"/>
                </a:solidFill>
                <a:latin typeface="Inter" pitchFamily="34" charset="0"/>
                <a:ea typeface="Inter" pitchFamily="34" charset="-122"/>
                <a:cs typeface="Inter" pitchFamily="34" charset="-120"/>
              </a:rPr>
              <a:t>The business reality</a:t>
            </a:r>
            <a:endParaRPr lang="en-US" sz="2400" dirty="0"/>
          </a:p>
        </p:txBody>
      </p:sp>
      <p:sp>
        <p:nvSpPr>
          <p:cNvPr id="9" name="reality-body"/>
          <p:cNvSpPr/>
          <p:nvPr/>
        </p:nvSpPr>
        <p:spPr>
          <a:xfrm>
            <a:off x="1117600" y="4089400"/>
            <a:ext cx="3683000" cy="2794000"/>
          </a:xfrm>
          <a:prstGeom prst="rect">
            <a:avLst/>
          </a:prstGeom>
          <a:noFill/>
          <a:ln/>
        </p:spPr>
        <p:txBody>
          <a:bodyPr wrap="square" lIns="0" tIns="0" rIns="0" bIns="0" rtlCol="0" anchor="t"/>
          <a:lstStyle/>
          <a:p>
            <a:pPr algn="l" indent="0" marL="0">
              <a:lnSpc>
                <a:spcPts val="2556"/>
              </a:lnSpc>
              <a:buNone/>
            </a:pPr>
            <a:r>
              <a:rPr lang="en-US" altLang="en-US" sz="1800" b="1" dirty="0">
                <a:solidFill>
                  <a:srgbClr val="1F2937"/>
                </a:solidFill>
                <a:latin typeface="Inter" pitchFamily="34" charset="0"/>
                <a:ea typeface="Inter" pitchFamily="34" charset="-122"/>
                <a:cs typeface="Inter" pitchFamily="34" charset="-120"/>
              </a:rPr>
              <a:t>17 contributions</a:t>
            </a:r>
            <a:r>
              <a:rPr lang="en-US" altLang="en-US" sz="1800" dirty="0">
                <a:solidFill>
                  <a:srgbClr val="1F2937"/>
                </a:solidFill>
                <a:latin typeface="Inter" pitchFamily="34" charset="0"/>
                <a:ea typeface="Inter" pitchFamily="34" charset="-122"/>
                <a:cs typeface="Inter" pitchFamily="34" charset="-120"/>
              </a:rPr>
              <a:t> discussed debt, interest rates or land finance.</a:t>
            </a:r>
            <a:endParaRPr lang="en-US" sz="1800" dirty="0"/>
          </a:p>
          <a:p>
            <a:pPr algn="l" indent="0" marL="0">
              <a:lnSpc>
                <a:spcPts val="2556"/>
              </a:lnSpc>
              <a:spcBef>
                <a:spcPts val="1400"/>
              </a:spcBef>
              <a:buNone/>
            </a:pPr>
            <a:r>
              <a:rPr lang="en-US" altLang="en-US" sz="1800" dirty="0">
                <a:solidFill>
                  <a:srgbClr val="1F2937"/>
                </a:solidFill>
                <a:latin typeface="Inter" pitchFamily="34" charset="0"/>
                <a:ea typeface="Inter" pitchFamily="34" charset="-122"/>
                <a:cs typeface="Inter" pitchFamily="34" charset="-120"/>
              </a:rPr>
              <a:t>Relative buy-outs, ageing infrastructure and retirement income can matter as much as land value.</a:t>
            </a:r>
            <a:endParaRPr lang="en-US" sz="1800" dirty="0"/>
          </a:p>
          <a:p>
            <a:pPr algn="l" indent="0" marL="0">
              <a:lnSpc>
                <a:spcPts val="2556"/>
              </a:lnSpc>
              <a:spcBef>
                <a:spcPts val="1400"/>
              </a:spcBef>
              <a:buNone/>
            </a:pPr>
            <a:r>
              <a:rPr lang="en-US" altLang="en-US" sz="1800" dirty="0">
                <a:solidFill>
                  <a:srgbClr val="1F2937"/>
                </a:solidFill>
                <a:latin typeface="Inter" pitchFamily="34" charset="0"/>
                <a:ea typeface="Inter" pitchFamily="34" charset="-122"/>
                <a:cs typeface="Inter" pitchFamily="34" charset="-120"/>
              </a:rPr>
              <a:t>Past decisions must be read against the finance and markets available at the time.</a:t>
            </a:r>
            <a:endParaRPr lang="en-US" sz="1800" dirty="0"/>
          </a:p>
        </p:txBody>
      </p:sp>
      <p:sp>
        <p:nvSpPr>
          <p:cNvPr id="10" name="rules-card"/>
          <p:cNvSpPr/>
          <p:nvPr/>
        </p:nvSpPr>
        <p:spPr>
          <a:xfrm>
            <a:off x="5461000" y="1968500"/>
            <a:ext cx="4953000" cy="5461000"/>
          </a:xfrm>
          <a:prstGeom prst="rect">
            <a:avLst/>
          </a:prstGeom>
          <a:solidFill>
            <a:srgbClr val="FFFFFF"/>
          </a:solidFill>
          <a:ln w="12700">
            <a:solidFill>
              <a:srgbClr val="E5E7EB"/>
            </a:solidFill>
            <a:prstDash val="solid"/>
          </a:ln>
        </p:spPr>
      </p:sp>
      <p:sp>
        <p:nvSpPr>
          <p:cNvPr id="11" name="rules-accent"/>
          <p:cNvSpPr/>
          <p:nvPr/>
        </p:nvSpPr>
        <p:spPr>
          <a:xfrm>
            <a:off x="5461000" y="1968500"/>
            <a:ext cx="4953000" cy="88900"/>
          </a:xfrm>
          <a:prstGeom prst="rect">
            <a:avLst/>
          </a:prstGeom>
          <a:solidFill>
            <a:srgbClr val="1B4332"/>
          </a:solidFill>
          <a:ln/>
        </p:spPr>
      </p:sp>
      <p:sp>
        <p:nvSpPr>
          <p:cNvPr id="12" name="allowance-value"/>
          <p:cNvSpPr/>
          <p:nvPr/>
        </p:nvSpPr>
        <p:spPr>
          <a:xfrm>
            <a:off x="5842000" y="2463800"/>
            <a:ext cx="4191000" cy="838200"/>
          </a:xfrm>
          <a:prstGeom prst="rect">
            <a:avLst/>
          </a:prstGeom>
          <a:noFill/>
          <a:ln/>
        </p:spPr>
        <p:txBody>
          <a:bodyPr wrap="none" lIns="0" tIns="0" rIns="0" bIns="0" rtlCol="0" anchor="t"/>
          <a:lstStyle/>
          <a:p>
            <a:pPr algn="ctr" indent="0" marL="0">
              <a:buNone/>
            </a:pPr>
            <a:r>
              <a:rPr lang="en-US" altLang="en-US" sz="4400" b="1" dirty="0">
                <a:solidFill>
                  <a:srgbClr val="1B4332"/>
                </a:solidFill>
                <a:latin typeface="Inter" pitchFamily="34" charset="0"/>
                <a:ea typeface="Inter" pitchFamily="34" charset="-122"/>
                <a:cs typeface="Inter" pitchFamily="34" charset="-120"/>
              </a:rPr>
              <a:t>£2.5m</a:t>
            </a:r>
            <a:endParaRPr lang="en-US" sz="4400" dirty="0"/>
          </a:p>
        </p:txBody>
      </p:sp>
      <p:sp>
        <p:nvSpPr>
          <p:cNvPr id="13" name="allowance-label"/>
          <p:cNvSpPr/>
          <p:nvPr/>
        </p:nvSpPr>
        <p:spPr>
          <a:xfrm>
            <a:off x="5842000" y="3302000"/>
            <a:ext cx="4191000" cy="812800"/>
          </a:xfrm>
          <a:prstGeom prst="rect">
            <a:avLst/>
          </a:prstGeom>
          <a:noFill/>
          <a:ln/>
        </p:spPr>
        <p:txBody>
          <a:bodyPr wrap="square" lIns="0" tIns="0" rIns="0" bIns="0" rtlCol="0" anchor="t"/>
          <a:lstStyle/>
          <a:p>
            <a:pPr algn="ctr" indent="0" marL="0">
              <a:buNone/>
            </a:pPr>
            <a:r>
              <a:rPr lang="en-US" altLang="en-US" sz="1800" dirty="0">
                <a:solidFill>
                  <a:srgbClr val="1F2937"/>
                </a:solidFill>
                <a:latin typeface="Inter" pitchFamily="34" charset="0"/>
                <a:ea typeface="Inter" pitchFamily="34" charset="-122"/>
                <a:cs typeface="Inter" pitchFamily="34" charset="-120"/>
              </a:rPr>
              <a:t>combined 100% APR/BPR allowance per person from 6 April 2026</a:t>
            </a:r>
            <a:endParaRPr lang="en-US" sz="1800" dirty="0"/>
          </a:p>
        </p:txBody>
      </p:sp>
      <p:sp>
        <p:nvSpPr>
          <p:cNvPr id="14" name="rules-divider"/>
          <p:cNvSpPr/>
          <p:nvPr/>
        </p:nvSpPr>
        <p:spPr>
          <a:xfrm>
            <a:off x="5994400" y="4381500"/>
            <a:ext cx="3632200" cy="9144"/>
          </a:xfrm>
          <a:prstGeom prst="line">
            <a:avLst/>
          </a:prstGeom>
          <a:ln w="12700">
            <a:solidFill>
              <a:srgbClr val="E5E7EB"/>
            </a:solidFill>
            <a:prstDash val="solid"/>
          </a:ln>
        </p:spPr>
      </p:sp>
      <p:sp>
        <p:nvSpPr>
          <p:cNvPr id="15" name="rules-facts"/>
          <p:cNvSpPr/>
          <p:nvPr/>
        </p:nvSpPr>
        <p:spPr>
          <a:xfrm>
            <a:off x="5842000" y="4749800"/>
            <a:ext cx="4191000" cy="2032000"/>
          </a:xfrm>
          <a:prstGeom prst="rect">
            <a:avLst/>
          </a:prstGeom>
          <a:noFill/>
          <a:ln/>
        </p:spPr>
        <p:txBody>
          <a:bodyPr wrap="square" lIns="0" tIns="0" rIns="0" bIns="0" rtlCol="0" anchor="t"/>
          <a:lstStyle/>
          <a:p>
            <a:pPr algn="l" indent="0" marL="0">
              <a:lnSpc>
                <a:spcPts val="2520"/>
              </a:lnSpc>
              <a:buNone/>
            </a:pPr>
            <a:r>
              <a:rPr lang="en-US" altLang="en-US" sz="1800" b="1" dirty="0">
                <a:solidFill>
                  <a:srgbClr val="1F2937"/>
                </a:solidFill>
                <a:latin typeface="Inter" pitchFamily="34" charset="0"/>
                <a:ea typeface="Inter" pitchFamily="34" charset="-122"/>
                <a:cs typeface="Inter" pitchFamily="34" charset="-120"/>
              </a:rPr>
              <a:t>50% relief</a:t>
            </a:r>
            <a:r>
              <a:rPr lang="en-US" altLang="en-US" sz="1800" dirty="0">
                <a:solidFill>
                  <a:srgbClr val="1F2937"/>
                </a:solidFill>
                <a:latin typeface="Inter" pitchFamily="34" charset="0"/>
                <a:ea typeface="Inter" pitchFamily="34" charset="-122"/>
                <a:cs typeface="Inter" pitchFamily="34" charset="-120"/>
              </a:rPr>
              <a:t> applies to qualifying value above the allowance.</a:t>
            </a:r>
            <a:endParaRPr lang="en-US" sz="1800" dirty="0"/>
          </a:p>
          <a:p>
            <a:pPr algn="l" indent="0" marL="0">
              <a:lnSpc>
                <a:spcPts val="2520"/>
              </a:lnSpc>
              <a:spcBef>
                <a:spcPts val="1400"/>
              </a:spcBef>
              <a:buNone/>
            </a:pPr>
            <a:r>
              <a:rPr lang="en-US" altLang="en-US" sz="1800" dirty="0">
                <a:solidFill>
                  <a:srgbClr val="1F2937"/>
                </a:solidFill>
                <a:latin typeface="Inter" pitchFamily="34" charset="0"/>
                <a:ea typeface="Inter" pitchFamily="34" charset="-122"/>
                <a:cs typeface="Inter" pitchFamily="34" charset="-120"/>
              </a:rPr>
              <a:t>Unused allowance can transfer to a surviving spouse or civil partner.</a:t>
            </a:r>
            <a:endParaRPr lang="en-US" sz="1800" dirty="0"/>
          </a:p>
          <a:p>
            <a:pPr algn="l" indent="0" marL="0">
              <a:lnSpc>
                <a:spcPts val="2520"/>
              </a:lnSpc>
              <a:spcBef>
                <a:spcPts val="1400"/>
              </a:spcBef>
              <a:buNone/>
            </a:pPr>
            <a:r>
              <a:rPr lang="en-US" altLang="en-US" sz="1800" dirty="0">
                <a:solidFill>
                  <a:srgbClr val="1F2937"/>
                </a:solidFill>
                <a:latin typeface="Inter" pitchFamily="34" charset="0"/>
                <a:ea typeface="Inter" pitchFamily="34" charset="-122"/>
                <a:cs typeface="Inter" pitchFamily="34" charset="-120"/>
              </a:rPr>
              <a:t>Qualifying tax can be paid over ten annual interest-free instalments.</a:t>
            </a:r>
            <a:endParaRPr lang="en-US" sz="1800" dirty="0"/>
          </a:p>
        </p:txBody>
      </p:sp>
      <p:sp>
        <p:nvSpPr>
          <p:cNvPr id="16" name="guardrail-card"/>
          <p:cNvSpPr/>
          <p:nvPr/>
        </p:nvSpPr>
        <p:spPr>
          <a:xfrm>
            <a:off x="10668000" y="1968500"/>
            <a:ext cx="4826000" cy="5461000"/>
          </a:xfrm>
          <a:prstGeom prst="rect">
            <a:avLst/>
          </a:prstGeom>
          <a:solidFill>
            <a:srgbClr val="1B4332"/>
          </a:solidFill>
          <a:ln/>
        </p:spPr>
      </p:sp>
      <p:pic>
        <p:nvPicPr>
          <p:cNvPr id="17" name="guardrail-icon" descr="preencoded.png">    </p:cNvPr>
          <p:cNvPicPr>
            <a:picLocks noChangeAspect="1"/>
          </p:cNvPicPr>
          <p:nvPr/>
        </p:nvPicPr>
        <p:blipFill>
          <a:blip r:embed="rId2"/>
          <a:stretch>
            <a:fillRect/>
          </a:stretch>
        </p:blipFill>
        <p:spPr>
          <a:xfrm>
            <a:off x="11074400" y="2413000"/>
            <a:ext cx="558800" cy="558800"/>
          </a:xfrm>
          <a:prstGeom prst="rect">
            <a:avLst/>
          </a:prstGeom>
        </p:spPr>
      </p:pic>
      <p:sp>
        <p:nvSpPr>
          <p:cNvPr id="18" name="guardrail-title"/>
          <p:cNvSpPr/>
          <p:nvPr/>
        </p:nvSpPr>
        <p:spPr>
          <a:xfrm>
            <a:off x="11074400" y="3200400"/>
            <a:ext cx="4013200" cy="812800"/>
          </a:xfrm>
          <a:prstGeom prst="rect">
            <a:avLst/>
          </a:prstGeom>
          <a:noFill/>
          <a:ln/>
        </p:spPr>
        <p:txBody>
          <a:bodyPr wrap="square" lIns="0" tIns="0" rIns="0" bIns="0" rtlCol="0" anchor="t"/>
          <a:lstStyle/>
          <a:p>
            <a:pPr algn="l" indent="0" marL="0">
              <a:buNone/>
            </a:pPr>
            <a:r>
              <a:rPr lang="en-US" altLang="en-US" sz="2400" b="1" dirty="0">
                <a:solidFill>
                  <a:srgbClr val="FFFFFF"/>
                </a:solidFill>
                <a:latin typeface="Inter" pitchFamily="34" charset="0"/>
                <a:ea typeface="Inter" pitchFamily="34" charset="-122"/>
                <a:cs typeface="Inter" pitchFamily="34" charset="-120"/>
              </a:rPr>
              <a:t>Do not infer a family’s bill</a:t>
            </a:r>
            <a:endParaRPr lang="en-US" sz="2400" dirty="0"/>
          </a:p>
        </p:txBody>
      </p:sp>
      <p:sp>
        <p:nvSpPr>
          <p:cNvPr id="19" name="guardrail-body"/>
          <p:cNvSpPr/>
          <p:nvPr/>
        </p:nvSpPr>
        <p:spPr>
          <a:xfrm>
            <a:off x="11074400" y="4191000"/>
            <a:ext cx="4013200" cy="2794000"/>
          </a:xfrm>
          <a:prstGeom prst="rect">
            <a:avLst/>
          </a:prstGeom>
          <a:noFill/>
          <a:ln/>
        </p:spPr>
        <p:txBody>
          <a:bodyPr wrap="square" lIns="0" tIns="0" rIns="0" bIns="0" rtlCol="0" anchor="t"/>
          <a:lstStyle/>
          <a:p>
            <a:pPr algn="l" indent="0" marL="0">
              <a:lnSpc>
                <a:spcPts val="2556"/>
              </a:lnSpc>
              <a:buNone/>
            </a:pPr>
            <a:r>
              <a:rPr lang="en-US" altLang="en-US" sz="1800" dirty="0">
                <a:solidFill>
                  <a:srgbClr val="FFFFFF"/>
                </a:solidFill>
                <a:latin typeface="Inter" pitchFamily="34" charset="0"/>
                <a:ea typeface="Inter" pitchFamily="34" charset="-122"/>
                <a:cs typeface="Inter" pitchFamily="34" charset="-120"/>
              </a:rPr>
              <a:t>Outcomes depend on ownership, occupation, mortgages, gifts, other assets and business structure.</a:t>
            </a:r>
            <a:endParaRPr lang="en-US" sz="1800" dirty="0"/>
          </a:p>
          <a:p>
            <a:pPr algn="l" indent="0" marL="0">
              <a:lnSpc>
                <a:spcPts val="2556"/>
              </a:lnSpc>
              <a:spcBef>
                <a:spcPts val="1600"/>
              </a:spcBef>
              <a:buNone/>
            </a:pPr>
            <a:r>
              <a:rPr lang="en-US" altLang="en-US" sz="1800" dirty="0">
                <a:solidFill>
                  <a:srgbClr val="FFFFFF"/>
                </a:solidFill>
                <a:latin typeface="Inter" pitchFamily="34" charset="0"/>
                <a:ea typeface="Inter" pitchFamily="34" charset="-122"/>
                <a:cs typeface="Inter" pitchFamily="34" charset="-120"/>
              </a:rPr>
              <a:t>Government forecasts estimate up to </a:t>
            </a:r>
            <a:r>
              <a:rPr lang="en-US" altLang="en-US" sz="1800" b="1" dirty="0">
                <a:solidFill>
                  <a:srgbClr val="D4A373"/>
                </a:solidFill>
                <a:latin typeface="Inter" pitchFamily="34" charset="0"/>
                <a:ea typeface="Inter" pitchFamily="34" charset="-122"/>
                <a:cs typeface="Inter" pitchFamily="34" charset="-120"/>
              </a:rPr>
              <a:t>185 APR-claiming estates</a:t>
            </a:r>
            <a:r>
              <a:rPr lang="en-US" altLang="en-US" sz="1800" dirty="0">
                <a:solidFill>
                  <a:srgbClr val="FFFFFF"/>
                </a:solidFill>
                <a:latin typeface="Inter" pitchFamily="34" charset="0"/>
                <a:ea typeface="Inter" pitchFamily="34" charset="-122"/>
                <a:cs typeface="Inter" pitchFamily="34" charset="-120"/>
              </a:rPr>
              <a:t> may pay more in 2026–27, while around </a:t>
            </a:r>
            <a:r>
              <a:rPr lang="en-US" altLang="en-US" sz="1800" b="1" dirty="0">
                <a:solidFill>
                  <a:srgbClr val="D4A373"/>
                </a:solidFill>
                <a:latin typeface="Inter" pitchFamily="34" charset="0"/>
                <a:ea typeface="Inter" pitchFamily="34" charset="-122"/>
                <a:cs typeface="Inter" pitchFamily="34" charset="-120"/>
              </a:rPr>
              <a:t>85%</a:t>
            </a:r>
            <a:r>
              <a:rPr lang="en-US" altLang="en-US" sz="1800" dirty="0">
                <a:solidFill>
                  <a:srgbClr val="FFFFFF"/>
                </a:solidFill>
                <a:latin typeface="Inter" pitchFamily="34" charset="0"/>
                <a:ea typeface="Inter" pitchFamily="34" charset="-122"/>
                <a:cs typeface="Inter" pitchFamily="34" charset="-120"/>
              </a:rPr>
              <a:t> are expected not to pay more because of the reform.</a:t>
            </a:r>
            <a:endParaRPr lang="en-US" sz="1800" dirty="0"/>
          </a:p>
          <a:p>
            <a:pPr algn="l" indent="0" marL="0">
              <a:lnSpc>
                <a:spcPts val="2556"/>
              </a:lnSpc>
              <a:spcBef>
                <a:spcPts val="1600"/>
              </a:spcBef>
              <a:buNone/>
            </a:pPr>
            <a:r>
              <a:rPr lang="en-US" altLang="en-US" sz="1800" b="1" dirty="0">
                <a:solidFill>
                  <a:srgbClr val="FFFFFF"/>
                </a:solidFill>
                <a:latin typeface="Inter" pitchFamily="34" charset="0"/>
                <a:ea typeface="Inter" pitchFamily="34" charset="-122"/>
                <a:cs typeface="Inter" pitchFamily="34" charset="-120"/>
              </a:rPr>
              <a:t>Professional advice is essential.</a:t>
            </a:r>
            <a:endParaRPr lang="en-US" sz="1800" dirty="0"/>
          </a:p>
        </p:txBody>
      </p:sp>
      <p:sp>
        <p:nvSpPr>
          <p:cNvPr id="20"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07 / 10</a:t>
            </a:r>
            <a:endParaRPr lang="en-US" sz="1200" dirty="0"/>
          </a:p>
        </p:txBody>
      </p:sp>
      <p:sp>
        <p:nvSpPr>
          <p:cNvPr id="21" name="source-note"/>
          <p:cNvSpPr/>
          <p:nvPr/>
        </p:nvSpPr>
        <p:spPr>
          <a:xfrm>
            <a:off x="8636000" y="8636000"/>
            <a:ext cx="6858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Source: HMRC guidance and March 2026 policy paper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Keeping every acre is not the only outcome</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Contributors separated stewardship from preserving the exact same structure</a:t>
            </a:r>
            <a:endParaRPr lang="en-US" sz="1800" dirty="0"/>
          </a:p>
        </p:txBody>
      </p:sp>
      <p:sp>
        <p:nvSpPr>
          <p:cNvPr id="5" name="quote-one-card"/>
          <p:cNvSpPr/>
          <p:nvPr/>
        </p:nvSpPr>
        <p:spPr>
          <a:xfrm>
            <a:off x="762000" y="1905000"/>
            <a:ext cx="5969000" cy="2667000"/>
          </a:xfrm>
          <a:prstGeom prst="rect">
            <a:avLst/>
          </a:prstGeom>
          <a:solidFill>
            <a:srgbClr val="1B4332"/>
          </a:solidFill>
          <a:ln/>
        </p:spPr>
      </p:sp>
      <p:sp>
        <p:nvSpPr>
          <p:cNvPr id="6" name="quote-one-mark"/>
          <p:cNvSpPr/>
          <p:nvPr/>
        </p:nvSpPr>
        <p:spPr>
          <a:xfrm>
            <a:off x="1092200" y="2108200"/>
            <a:ext cx="635000" cy="685800"/>
          </a:xfrm>
          <a:prstGeom prst="rect">
            <a:avLst/>
          </a:prstGeom>
          <a:noFill/>
          <a:ln/>
        </p:spPr>
        <p:txBody>
          <a:bodyPr wrap="none" lIns="0" tIns="0" rIns="0" bIns="0" rtlCol="0" anchor="t"/>
          <a:lstStyle/>
          <a:p>
            <a:pPr algn="l" indent="0" marL="0">
              <a:buNone/>
            </a:pPr>
            <a:r>
              <a:rPr lang="en-US" altLang="en-US" sz="4800" dirty="0">
                <a:solidFill>
                  <a:srgbClr val="D4A373"/>
                </a:solidFill>
                <a:latin typeface="Inter" pitchFamily="34" charset="0"/>
                <a:ea typeface="Inter" pitchFamily="34" charset="-122"/>
                <a:cs typeface="Inter" pitchFamily="34" charset="-120"/>
              </a:rPr>
              <a:t>“</a:t>
            </a:r>
            <a:endParaRPr lang="en-US" sz="4800" dirty="0"/>
          </a:p>
        </p:txBody>
      </p:sp>
      <p:sp>
        <p:nvSpPr>
          <p:cNvPr id="7" name="quote-one-text"/>
          <p:cNvSpPr/>
          <p:nvPr/>
        </p:nvSpPr>
        <p:spPr>
          <a:xfrm>
            <a:off x="1397000" y="2641600"/>
            <a:ext cx="4762500" cy="1143000"/>
          </a:xfrm>
          <a:prstGeom prst="rect">
            <a:avLst/>
          </a:prstGeom>
          <a:noFill/>
          <a:ln/>
        </p:spPr>
        <p:txBody>
          <a:bodyPr wrap="square" lIns="0" tIns="0" rIns="0" bIns="0" rtlCol="0" anchor="t">
            <a:normAutofit/>
          </a:bodyPr>
          <a:lstStyle/>
          <a:p>
            <a:pPr algn="l" indent="0" marL="0">
              <a:lnSpc>
                <a:spcPts val="2730"/>
              </a:lnSpc>
              <a:buNone/>
            </a:pPr>
            <a:r>
              <a:rPr lang="en-US" altLang="en-US" sz="2100" dirty="0">
                <a:solidFill>
                  <a:srgbClr val="FFFFFF"/>
                </a:solidFill>
                <a:latin typeface="Inter" pitchFamily="34" charset="0"/>
                <a:ea typeface="Inter" pitchFamily="34" charset="-122"/>
                <a:cs typeface="Inter" pitchFamily="34" charset="-120"/>
              </a:rPr>
              <a:t>I want nothing more than my kids to be happy and successful in whatever way works for them.</a:t>
            </a:r>
            <a:endParaRPr lang="en-US" sz="2100" dirty="0"/>
          </a:p>
        </p:txBody>
      </p:sp>
      <p:sp>
        <p:nvSpPr>
          <p:cNvPr id="8" name="quote-one-source"/>
          <p:cNvSpPr/>
          <p:nvPr/>
        </p:nvSpPr>
        <p:spPr>
          <a:xfrm>
            <a:off x="1397000" y="4000500"/>
            <a:ext cx="4318000" cy="304800"/>
          </a:xfrm>
          <a:prstGeom prst="rect">
            <a:avLst/>
          </a:prstGeom>
          <a:noFill/>
          <a:ln/>
        </p:spPr>
        <p:txBody>
          <a:bodyPr wrap="none" lIns="0" tIns="0" rIns="0" bIns="0" rtlCol="0" anchor="t"/>
          <a:lstStyle/>
          <a:p>
            <a:pPr algn="l" indent="0" marL="0">
              <a:buNone/>
            </a:pPr>
            <a:r>
              <a:rPr lang="en-US" altLang="en-US" sz="1400" dirty="0">
                <a:solidFill>
                  <a:srgbClr val="DDE9E2"/>
                </a:solidFill>
                <a:latin typeface="Inter" pitchFamily="34" charset="0"/>
                <a:ea typeface="Inter" pitchFamily="34" charset="-122"/>
                <a:cs typeface="Inter" pitchFamily="34" charset="-120"/>
              </a:rPr>
              <a:t>Grey Chap · 18 reactions</a:t>
            </a:r>
            <a:endParaRPr lang="en-US" sz="1400" dirty="0"/>
          </a:p>
        </p:txBody>
      </p:sp>
      <p:sp>
        <p:nvSpPr>
          <p:cNvPr id="9" name="quote-two-card"/>
          <p:cNvSpPr/>
          <p:nvPr/>
        </p:nvSpPr>
        <p:spPr>
          <a:xfrm>
            <a:off x="762000" y="4889500"/>
            <a:ext cx="5969000" cy="2540000"/>
          </a:xfrm>
          <a:prstGeom prst="rect">
            <a:avLst/>
          </a:prstGeom>
          <a:solidFill>
            <a:srgbClr val="F3F4F6"/>
          </a:solidFill>
          <a:ln w="12700">
            <a:solidFill>
              <a:srgbClr val="E5E7EB"/>
            </a:solidFill>
            <a:prstDash val="solid"/>
          </a:ln>
        </p:spPr>
      </p:sp>
      <p:sp>
        <p:nvSpPr>
          <p:cNvPr id="10" name="quote-two-mark"/>
          <p:cNvSpPr/>
          <p:nvPr/>
        </p:nvSpPr>
        <p:spPr>
          <a:xfrm>
            <a:off x="1092200" y="5080000"/>
            <a:ext cx="635000" cy="685800"/>
          </a:xfrm>
          <a:prstGeom prst="rect">
            <a:avLst/>
          </a:prstGeom>
          <a:noFill/>
          <a:ln/>
        </p:spPr>
        <p:txBody>
          <a:bodyPr wrap="none" lIns="0" tIns="0" rIns="0" bIns="0" rtlCol="0" anchor="t"/>
          <a:lstStyle/>
          <a:p>
            <a:pPr algn="l" indent="0" marL="0">
              <a:buNone/>
            </a:pPr>
            <a:r>
              <a:rPr lang="en-US" altLang="en-US" sz="4800" dirty="0">
                <a:solidFill>
                  <a:srgbClr val="D4A373"/>
                </a:solidFill>
                <a:latin typeface="Inter" pitchFamily="34" charset="0"/>
                <a:ea typeface="Inter" pitchFamily="34" charset="-122"/>
                <a:cs typeface="Inter" pitchFamily="34" charset="-120"/>
              </a:rPr>
              <a:t>“</a:t>
            </a:r>
            <a:endParaRPr lang="en-US" sz="4800" dirty="0"/>
          </a:p>
        </p:txBody>
      </p:sp>
      <p:sp>
        <p:nvSpPr>
          <p:cNvPr id="11" name="quote-two-text"/>
          <p:cNvSpPr/>
          <p:nvPr/>
        </p:nvSpPr>
        <p:spPr>
          <a:xfrm>
            <a:off x="1397000" y="5638800"/>
            <a:ext cx="4762500" cy="939800"/>
          </a:xfrm>
          <a:prstGeom prst="rect">
            <a:avLst/>
          </a:prstGeom>
          <a:noFill/>
          <a:ln/>
        </p:spPr>
        <p:txBody>
          <a:bodyPr wrap="square" lIns="0" tIns="0" rIns="0" bIns="0" rtlCol="0" anchor="t"/>
          <a:lstStyle/>
          <a:p>
            <a:pPr algn="l" indent="0" marL="0">
              <a:lnSpc>
                <a:spcPts val="2860"/>
              </a:lnSpc>
              <a:buNone/>
            </a:pPr>
            <a:r>
              <a:rPr lang="en-US" altLang="en-US" sz="2200" dirty="0">
                <a:solidFill>
                  <a:srgbClr val="1F2937"/>
                </a:solidFill>
                <a:latin typeface="Inter" pitchFamily="34" charset="0"/>
                <a:ea typeface="Inter" pitchFamily="34" charset="-122"/>
                <a:cs typeface="Inter" pitchFamily="34" charset="-120"/>
              </a:rPr>
              <a:t>what’s wrong with not expanding? why is it always about more not better?</a:t>
            </a:r>
            <a:endParaRPr lang="en-US" sz="2200" dirty="0"/>
          </a:p>
        </p:txBody>
      </p:sp>
      <p:sp>
        <p:nvSpPr>
          <p:cNvPr id="12" name="quote-two-source"/>
          <p:cNvSpPr/>
          <p:nvPr/>
        </p:nvSpPr>
        <p:spPr>
          <a:xfrm>
            <a:off x="1397000" y="6883400"/>
            <a:ext cx="4318000" cy="304800"/>
          </a:xfrm>
          <a:prstGeom prst="rect">
            <a:avLst/>
          </a:prstGeom>
          <a:noFill/>
          <a:ln/>
        </p:spPr>
        <p:txBody>
          <a:bodyPr wrap="none" lIns="0" tIns="0" rIns="0" bIns="0" rtlCol="0" anchor="t"/>
          <a:lstStyle/>
          <a:p>
            <a:pPr algn="l" indent="0" marL="0">
              <a:buNone/>
            </a:pPr>
            <a:r>
              <a:rPr lang="en-US" altLang="en-US" sz="1400" dirty="0">
                <a:solidFill>
                  <a:srgbClr val="6B7280"/>
                </a:solidFill>
                <a:latin typeface="Inter" pitchFamily="34" charset="0"/>
                <a:ea typeface="Inter" pitchFamily="34" charset="-122"/>
                <a:cs typeface="Inter" pitchFamily="34" charset="-120"/>
              </a:rPr>
              <a:t>Henarar · 9 reactions</a:t>
            </a:r>
            <a:endParaRPr lang="en-US" sz="1400" dirty="0"/>
          </a:p>
        </p:txBody>
      </p:sp>
      <p:sp>
        <p:nvSpPr>
          <p:cNvPr id="13" name="outcome-one-card"/>
          <p:cNvSpPr/>
          <p:nvPr/>
        </p:nvSpPr>
        <p:spPr>
          <a:xfrm>
            <a:off x="7112000" y="1905000"/>
            <a:ext cx="4000500" cy="2540000"/>
          </a:xfrm>
          <a:prstGeom prst="rect">
            <a:avLst/>
          </a:prstGeom>
          <a:solidFill>
            <a:srgbClr val="F3F4F6"/>
          </a:solidFill>
          <a:ln w="12700">
            <a:solidFill>
              <a:srgbClr val="E5E7EB"/>
            </a:solidFill>
            <a:prstDash val="solid"/>
          </a:ln>
        </p:spPr>
      </p:sp>
      <p:pic>
        <p:nvPicPr>
          <p:cNvPr id="14" name="outcome-one-icon" descr="preencoded.png">    </p:cNvPr>
          <p:cNvPicPr>
            <a:picLocks noChangeAspect="1"/>
          </p:cNvPicPr>
          <p:nvPr/>
        </p:nvPicPr>
        <p:blipFill>
          <a:blip r:embed="rId1"/>
          <a:stretch>
            <a:fillRect/>
          </a:stretch>
        </p:blipFill>
        <p:spPr>
          <a:xfrm>
            <a:off x="7442200" y="2286000"/>
            <a:ext cx="508000" cy="508000"/>
          </a:xfrm>
          <a:prstGeom prst="rect">
            <a:avLst/>
          </a:prstGeom>
        </p:spPr>
      </p:pic>
      <p:sp>
        <p:nvSpPr>
          <p:cNvPr id="15" name="outcome-one-title"/>
          <p:cNvSpPr/>
          <p:nvPr/>
        </p:nvSpPr>
        <p:spPr>
          <a:xfrm>
            <a:off x="8153400" y="2286000"/>
            <a:ext cx="2603500" cy="431800"/>
          </a:xfrm>
          <a:prstGeom prst="rect">
            <a:avLst/>
          </a:prstGeom>
          <a:noFill/>
          <a:ln/>
        </p:spPr>
        <p:txBody>
          <a:bodyPr wrap="none" lIns="0" tIns="0" rIns="0" bIns="0" rtlCol="0" anchor="t"/>
          <a:lstStyle/>
          <a:p>
            <a:pPr algn="l" indent="0" marL="0">
              <a:buNone/>
            </a:pPr>
            <a:r>
              <a:rPr lang="en-US" altLang="en-US" sz="2200" b="1" dirty="0">
                <a:solidFill>
                  <a:srgbClr val="1B4332"/>
                </a:solidFill>
                <a:latin typeface="Inter" pitchFamily="34" charset="0"/>
                <a:ea typeface="Inter" pitchFamily="34" charset="-122"/>
                <a:cs typeface="Inter" pitchFamily="34" charset="-120"/>
              </a:rPr>
              <a:t>Continue</a:t>
            </a:r>
            <a:endParaRPr lang="en-US" sz="2200" dirty="0"/>
          </a:p>
        </p:txBody>
      </p:sp>
      <p:sp>
        <p:nvSpPr>
          <p:cNvPr id="16" name="outcome-one-body"/>
          <p:cNvSpPr/>
          <p:nvPr/>
        </p:nvSpPr>
        <p:spPr>
          <a:xfrm>
            <a:off x="7442200" y="3022600"/>
            <a:ext cx="3302000" cy="1066800"/>
          </a:xfrm>
          <a:prstGeom prst="rect">
            <a:avLst/>
          </a:prstGeom>
          <a:noFill/>
          <a:ln/>
        </p:spPr>
        <p:txBody>
          <a:bodyPr wrap="square" lIns="0" tIns="0" rIns="0" bIns="0" rtlCol="0" anchor="t"/>
          <a:lstStyle/>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Transfer ownership and authority into a viable operating business.</a:t>
            </a:r>
            <a:endParaRPr lang="en-US" sz="1800" dirty="0"/>
          </a:p>
        </p:txBody>
      </p:sp>
      <p:sp>
        <p:nvSpPr>
          <p:cNvPr id="17" name="outcome-two-card"/>
          <p:cNvSpPr/>
          <p:nvPr/>
        </p:nvSpPr>
        <p:spPr>
          <a:xfrm>
            <a:off x="11366500" y="1905000"/>
            <a:ext cx="4127500" cy="2540000"/>
          </a:xfrm>
          <a:prstGeom prst="rect">
            <a:avLst/>
          </a:prstGeom>
          <a:solidFill>
            <a:srgbClr val="F3F4F6"/>
          </a:solidFill>
          <a:ln w="12700">
            <a:solidFill>
              <a:srgbClr val="E5E7EB"/>
            </a:solidFill>
            <a:prstDash val="solid"/>
          </a:ln>
        </p:spPr>
      </p:sp>
      <p:pic>
        <p:nvPicPr>
          <p:cNvPr id="18" name="outcome-two-icon" descr="preencoded.png">    </p:cNvPr>
          <p:cNvPicPr>
            <a:picLocks noChangeAspect="1"/>
          </p:cNvPicPr>
          <p:nvPr/>
        </p:nvPicPr>
        <p:blipFill>
          <a:blip r:embed="rId2"/>
          <a:stretch>
            <a:fillRect/>
          </a:stretch>
        </p:blipFill>
        <p:spPr>
          <a:xfrm>
            <a:off x="11696700" y="2286000"/>
            <a:ext cx="508000" cy="508000"/>
          </a:xfrm>
          <a:prstGeom prst="rect">
            <a:avLst/>
          </a:prstGeom>
        </p:spPr>
      </p:pic>
      <p:sp>
        <p:nvSpPr>
          <p:cNvPr id="19" name="outcome-two-title"/>
          <p:cNvSpPr/>
          <p:nvPr/>
        </p:nvSpPr>
        <p:spPr>
          <a:xfrm>
            <a:off x="12407900" y="2286000"/>
            <a:ext cx="2730500" cy="431800"/>
          </a:xfrm>
          <a:prstGeom prst="rect">
            <a:avLst/>
          </a:prstGeom>
          <a:noFill/>
          <a:ln/>
        </p:spPr>
        <p:txBody>
          <a:bodyPr wrap="none" lIns="0" tIns="0" rIns="0" bIns="0" rtlCol="0" anchor="t"/>
          <a:lstStyle/>
          <a:p>
            <a:pPr algn="l" indent="0" marL="0">
              <a:buNone/>
            </a:pPr>
            <a:r>
              <a:rPr lang="en-US" altLang="en-US" sz="2200" b="1" dirty="0">
                <a:solidFill>
                  <a:srgbClr val="1B4332"/>
                </a:solidFill>
                <a:latin typeface="Inter" pitchFamily="34" charset="0"/>
                <a:ea typeface="Inter" pitchFamily="34" charset="-122"/>
                <a:cs typeface="Inter" pitchFamily="34" charset="-120"/>
              </a:rPr>
              <a:t>Consolidate</a:t>
            </a:r>
            <a:endParaRPr lang="en-US" sz="2200" dirty="0"/>
          </a:p>
        </p:txBody>
      </p:sp>
      <p:sp>
        <p:nvSpPr>
          <p:cNvPr id="20" name="outcome-two-body"/>
          <p:cNvSpPr/>
          <p:nvPr/>
        </p:nvSpPr>
        <p:spPr>
          <a:xfrm>
            <a:off x="11696700" y="3022600"/>
            <a:ext cx="3429000" cy="1066800"/>
          </a:xfrm>
          <a:prstGeom prst="rect">
            <a:avLst/>
          </a:prstGeom>
          <a:noFill/>
          <a:ln/>
        </p:spPr>
        <p:txBody>
          <a:bodyPr wrap="square" lIns="0" tIns="0" rIns="0" bIns="0" rtlCol="0" anchor="t"/>
          <a:lstStyle/>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Farm fewer acres or enterprises, but improve resilience and quality.</a:t>
            </a:r>
            <a:endParaRPr lang="en-US" sz="1800" dirty="0"/>
          </a:p>
        </p:txBody>
      </p:sp>
      <p:sp>
        <p:nvSpPr>
          <p:cNvPr id="21" name="outcome-three-card"/>
          <p:cNvSpPr/>
          <p:nvPr/>
        </p:nvSpPr>
        <p:spPr>
          <a:xfrm>
            <a:off x="7112000" y="4889500"/>
            <a:ext cx="4000500" cy="2540000"/>
          </a:xfrm>
          <a:prstGeom prst="rect">
            <a:avLst/>
          </a:prstGeom>
          <a:solidFill>
            <a:srgbClr val="F3F4F6"/>
          </a:solidFill>
          <a:ln w="12700">
            <a:solidFill>
              <a:srgbClr val="E5E7EB"/>
            </a:solidFill>
            <a:prstDash val="solid"/>
          </a:ln>
        </p:spPr>
      </p:sp>
      <p:pic>
        <p:nvPicPr>
          <p:cNvPr id="22" name="outcome-three-icon" descr="preencoded.png">    </p:cNvPr>
          <p:cNvPicPr>
            <a:picLocks noChangeAspect="1"/>
          </p:cNvPicPr>
          <p:nvPr/>
        </p:nvPicPr>
        <p:blipFill>
          <a:blip r:embed="rId3"/>
          <a:stretch>
            <a:fillRect/>
          </a:stretch>
        </p:blipFill>
        <p:spPr>
          <a:xfrm>
            <a:off x="7442200" y="5270500"/>
            <a:ext cx="508000" cy="508000"/>
          </a:xfrm>
          <a:prstGeom prst="rect">
            <a:avLst/>
          </a:prstGeom>
        </p:spPr>
      </p:pic>
      <p:sp>
        <p:nvSpPr>
          <p:cNvPr id="23" name="outcome-three-title"/>
          <p:cNvSpPr/>
          <p:nvPr/>
        </p:nvSpPr>
        <p:spPr>
          <a:xfrm>
            <a:off x="8153400" y="5270500"/>
            <a:ext cx="2603500" cy="431800"/>
          </a:xfrm>
          <a:prstGeom prst="rect">
            <a:avLst/>
          </a:prstGeom>
          <a:noFill/>
          <a:ln/>
        </p:spPr>
        <p:txBody>
          <a:bodyPr wrap="none" lIns="0" tIns="0" rIns="0" bIns="0" rtlCol="0" anchor="t"/>
          <a:lstStyle/>
          <a:p>
            <a:pPr algn="l" indent="0" marL="0">
              <a:buNone/>
            </a:pPr>
            <a:r>
              <a:rPr lang="en-US" altLang="en-US" sz="2200" b="1" dirty="0">
                <a:solidFill>
                  <a:srgbClr val="1B4332"/>
                </a:solidFill>
                <a:latin typeface="Inter" pitchFamily="34" charset="0"/>
                <a:ea typeface="Inter" pitchFamily="34" charset="-122"/>
                <a:cs typeface="Inter" pitchFamily="34" charset="-120"/>
              </a:rPr>
              <a:t>Diversify</a:t>
            </a:r>
            <a:endParaRPr lang="en-US" sz="2200" dirty="0"/>
          </a:p>
        </p:txBody>
      </p:sp>
      <p:sp>
        <p:nvSpPr>
          <p:cNvPr id="24" name="outcome-three-body"/>
          <p:cNvSpPr/>
          <p:nvPr/>
        </p:nvSpPr>
        <p:spPr>
          <a:xfrm>
            <a:off x="7442200" y="6007100"/>
            <a:ext cx="3302000" cy="1066800"/>
          </a:xfrm>
          <a:prstGeom prst="rect">
            <a:avLst/>
          </a:prstGeom>
          <a:noFill/>
          <a:ln/>
        </p:spPr>
        <p:txBody>
          <a:bodyPr wrap="square" lIns="0" tIns="0" rIns="0" bIns="0" rtlCol="0" anchor="t"/>
          <a:lstStyle/>
          <a:p>
            <a:pPr algn="l" indent="0" marL="0">
              <a:lnSpc>
                <a:spcPts val="2430"/>
              </a:lnSpc>
              <a:buNone/>
            </a:pPr>
            <a:r>
              <a:rPr lang="en-US" altLang="en-US" sz="1800" dirty="0">
                <a:solidFill>
                  <a:srgbClr val="1F2937"/>
                </a:solidFill>
                <a:latin typeface="Inter" pitchFamily="34" charset="0"/>
                <a:ea typeface="Inter" pitchFamily="34" charset="-122"/>
                <a:cs typeface="Inter" pitchFamily="34" charset="-120"/>
              </a:rPr>
              <a:t>Use outside income, energy, services or investment to support the holding.</a:t>
            </a:r>
            <a:endParaRPr lang="en-US" sz="1800" dirty="0"/>
          </a:p>
        </p:txBody>
      </p:sp>
      <p:sp>
        <p:nvSpPr>
          <p:cNvPr id="25" name="outcome-four-card"/>
          <p:cNvSpPr/>
          <p:nvPr/>
        </p:nvSpPr>
        <p:spPr>
          <a:xfrm>
            <a:off x="11366500" y="4889500"/>
            <a:ext cx="4127500" cy="2540000"/>
          </a:xfrm>
          <a:prstGeom prst="rect">
            <a:avLst/>
          </a:prstGeom>
          <a:solidFill>
            <a:srgbClr val="1B4332"/>
          </a:solidFill>
          <a:ln/>
        </p:spPr>
      </p:sp>
      <p:pic>
        <p:nvPicPr>
          <p:cNvPr id="26" name="outcome-four-icon" descr="preencoded.png">    </p:cNvPr>
          <p:cNvPicPr>
            <a:picLocks noChangeAspect="1"/>
          </p:cNvPicPr>
          <p:nvPr/>
        </p:nvPicPr>
        <p:blipFill>
          <a:blip r:embed="rId4"/>
          <a:stretch>
            <a:fillRect/>
          </a:stretch>
        </p:blipFill>
        <p:spPr>
          <a:xfrm>
            <a:off x="11696700" y="5270500"/>
            <a:ext cx="508000" cy="508000"/>
          </a:xfrm>
          <a:prstGeom prst="rect">
            <a:avLst/>
          </a:prstGeom>
        </p:spPr>
      </p:pic>
      <p:sp>
        <p:nvSpPr>
          <p:cNvPr id="27" name="outcome-four-title"/>
          <p:cNvSpPr/>
          <p:nvPr/>
        </p:nvSpPr>
        <p:spPr>
          <a:xfrm>
            <a:off x="12407900" y="5270500"/>
            <a:ext cx="2730500" cy="431800"/>
          </a:xfrm>
          <a:prstGeom prst="rect">
            <a:avLst/>
          </a:prstGeom>
          <a:noFill/>
          <a:ln/>
        </p:spPr>
        <p:txBody>
          <a:bodyPr wrap="none" lIns="0" tIns="0" rIns="0" bIns="0" rtlCol="0" anchor="t"/>
          <a:lstStyle/>
          <a:p>
            <a:pPr algn="l" indent="0" marL="0">
              <a:buNone/>
            </a:pPr>
            <a:r>
              <a:rPr lang="en-US" altLang="en-US" sz="2200" b="1" dirty="0">
                <a:solidFill>
                  <a:srgbClr val="FFFFFF"/>
                </a:solidFill>
                <a:latin typeface="Inter" pitchFamily="34" charset="0"/>
                <a:ea typeface="Inter" pitchFamily="34" charset="-122"/>
                <a:cs typeface="Inter" pitchFamily="34" charset="-120"/>
              </a:rPr>
              <a:t>Choose another path</a:t>
            </a:r>
            <a:endParaRPr lang="en-US" sz="2200" dirty="0"/>
          </a:p>
        </p:txBody>
      </p:sp>
      <p:sp>
        <p:nvSpPr>
          <p:cNvPr id="28" name="outcome-four-body"/>
          <p:cNvSpPr/>
          <p:nvPr/>
        </p:nvSpPr>
        <p:spPr>
          <a:xfrm>
            <a:off x="11696700" y="6007100"/>
            <a:ext cx="3429000" cy="1066800"/>
          </a:xfrm>
          <a:prstGeom prst="rect">
            <a:avLst/>
          </a:prstGeom>
          <a:noFill/>
          <a:ln/>
        </p:spPr>
        <p:txBody>
          <a:bodyPr wrap="square" lIns="0" tIns="0" rIns="0" bIns="0" rtlCol="0" anchor="t"/>
          <a:lstStyle/>
          <a:p>
            <a:pPr algn="l" indent="0" marL="0">
              <a:lnSpc>
                <a:spcPts val="2430"/>
              </a:lnSpc>
              <a:buNone/>
            </a:pPr>
            <a:r>
              <a:rPr lang="en-US" altLang="en-US" sz="1800" dirty="0">
                <a:solidFill>
                  <a:srgbClr val="FFFFFF"/>
                </a:solidFill>
                <a:latin typeface="Inter" pitchFamily="34" charset="0"/>
                <a:ea typeface="Inter" pitchFamily="34" charset="-122"/>
                <a:cs typeface="Inter" pitchFamily="34" charset="-120"/>
              </a:rPr>
              <a:t>Sell, educate or invest elsewhere when that better serves the family.</a:t>
            </a:r>
            <a:endParaRPr lang="en-US" sz="1800" dirty="0"/>
          </a:p>
        </p:txBody>
      </p:sp>
      <p:sp>
        <p:nvSpPr>
          <p:cNvPr id="29"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08 / 10</a:t>
            </a:r>
            <a:endParaRPr lang="en-US" sz="1200" dirty="0"/>
          </a:p>
        </p:txBody>
      </p:sp>
      <p:sp>
        <p:nvSpPr>
          <p:cNvPr id="30" name="source-note"/>
          <p:cNvSpPr/>
          <p:nvPr/>
        </p:nvSpPr>
        <p:spPr>
          <a:xfrm>
            <a:off x="8255000" y="8636000"/>
            <a:ext cx="7239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Source: TFF contributions 10244683 and 10245833</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op-border"/>
          <p:cNvSpPr/>
          <p:nvPr/>
        </p:nvSpPr>
        <p:spPr>
          <a:xfrm>
            <a:off x="0" y="0"/>
            <a:ext cx="16256000" cy="50800"/>
          </a:xfrm>
          <a:prstGeom prst="rect">
            <a:avLst/>
          </a:prstGeom>
          <a:solidFill>
            <a:srgbClr val="1B4332"/>
          </a:solidFill>
          <a:ln/>
        </p:spPr>
      </p:sp>
      <p:sp>
        <p:nvSpPr>
          <p:cNvPr id="3" name="slide-title"/>
          <p:cNvSpPr/>
          <p:nvPr/>
        </p:nvSpPr>
        <p:spPr>
          <a:xfrm>
            <a:off x="762000" y="431800"/>
            <a:ext cx="14732000" cy="584200"/>
          </a:xfrm>
          <a:prstGeom prst="rect">
            <a:avLst/>
          </a:prstGeom>
          <a:noFill/>
          <a:ln/>
        </p:spPr>
        <p:txBody>
          <a:bodyPr wrap="none" lIns="0" tIns="0" rIns="0" bIns="0" rtlCol="0" anchor="t"/>
          <a:lstStyle/>
          <a:p>
            <a:pPr algn="l" indent="0" marL="0">
              <a:buNone/>
            </a:pPr>
            <a:r>
              <a:rPr lang="en-US" altLang="en-US" sz="3200" b="1" dirty="0">
                <a:solidFill>
                  <a:srgbClr val="1B4332"/>
                </a:solidFill>
                <a:latin typeface="Inter" pitchFamily="34" charset="0"/>
                <a:ea typeface="Inter" pitchFamily="34" charset="-122"/>
                <a:cs typeface="Inter" pitchFamily="34" charset="-120"/>
              </a:rPr>
              <a:t>Authority must move before the paperwork</a:t>
            </a:r>
            <a:endParaRPr lang="en-US" sz="3200" dirty="0"/>
          </a:p>
        </p:txBody>
      </p:sp>
      <p:sp>
        <p:nvSpPr>
          <p:cNvPr id="4" name="slide-subtitle"/>
          <p:cNvSpPr/>
          <p:nvPr/>
        </p:nvSpPr>
        <p:spPr>
          <a:xfrm>
            <a:off x="762000" y="1092200"/>
            <a:ext cx="13970000" cy="406400"/>
          </a:xfrm>
          <a:prstGeom prst="rect">
            <a:avLst/>
          </a:prstGeom>
          <a:noFill/>
          <a:ln/>
        </p:spPr>
        <p:txBody>
          <a:bodyPr wrap="none" lIns="0" tIns="0" rIns="0" bIns="0" rtlCol="0" anchor="t"/>
          <a:lstStyle/>
          <a:p>
            <a:pPr algn="l" indent="0" marL="0">
              <a:buNone/>
            </a:pPr>
            <a:r>
              <a:rPr lang="en-US" altLang="en-US" sz="1800" dirty="0">
                <a:solidFill>
                  <a:srgbClr val="6B7280"/>
                </a:solidFill>
                <a:latin typeface="Inter" pitchFamily="34" charset="0"/>
                <a:ea typeface="Inter" pitchFamily="34" charset="-122"/>
                <a:cs typeface="Inter" pitchFamily="34" charset="-120"/>
              </a:rPr>
              <a:t>A practical handover test drawn from the conversation and AHDB guidance</a:t>
            </a:r>
            <a:endParaRPr lang="en-US" sz="1800" dirty="0"/>
          </a:p>
        </p:txBody>
      </p:sp>
      <p:sp>
        <p:nvSpPr>
          <p:cNvPr id="5" name="card-one"/>
          <p:cNvSpPr/>
          <p:nvPr/>
        </p:nvSpPr>
        <p:spPr>
          <a:xfrm>
            <a:off x="762000" y="1905000"/>
            <a:ext cx="7239000" cy="2603500"/>
          </a:xfrm>
          <a:prstGeom prst="rect">
            <a:avLst/>
          </a:prstGeom>
          <a:solidFill>
            <a:srgbClr val="1B4332"/>
          </a:solidFill>
          <a:ln/>
        </p:spPr>
      </p:sp>
      <p:sp>
        <p:nvSpPr>
          <p:cNvPr id="6" name="card-one-num"/>
          <p:cNvSpPr/>
          <p:nvPr/>
        </p:nvSpPr>
        <p:spPr>
          <a:xfrm>
            <a:off x="1117600" y="2247900"/>
            <a:ext cx="736600" cy="736600"/>
          </a:xfrm>
          <a:prstGeom prst="rect">
            <a:avLst/>
          </a:prstGeom>
          <a:noFill/>
          <a:ln/>
        </p:spPr>
        <p:txBody>
          <a:bodyPr wrap="none" lIns="0" tIns="0" rIns="0" bIns="0" rtlCol="0" anchor="t"/>
          <a:lstStyle/>
          <a:p>
            <a:pPr algn="l" indent="0" marL="0">
              <a:buNone/>
            </a:pPr>
            <a:r>
              <a:rPr lang="en-US" altLang="en-US" sz="4200" b="1" dirty="0">
                <a:solidFill>
                  <a:srgbClr val="D4A373"/>
                </a:solidFill>
                <a:latin typeface="Inter" pitchFamily="34" charset="0"/>
                <a:ea typeface="Inter" pitchFamily="34" charset="-122"/>
                <a:cs typeface="Inter" pitchFamily="34" charset="-120"/>
              </a:rPr>
              <a:t>1</a:t>
            </a:r>
            <a:endParaRPr lang="en-US" sz="4200" dirty="0"/>
          </a:p>
        </p:txBody>
      </p:sp>
      <p:sp>
        <p:nvSpPr>
          <p:cNvPr id="7" name="card-one-title"/>
          <p:cNvSpPr/>
          <p:nvPr/>
        </p:nvSpPr>
        <p:spPr>
          <a:xfrm>
            <a:off x="2032000" y="2311400"/>
            <a:ext cx="5334000" cy="431800"/>
          </a:xfrm>
          <a:prstGeom prst="rect">
            <a:avLst/>
          </a:prstGeom>
          <a:noFill/>
          <a:ln/>
        </p:spPr>
        <p:txBody>
          <a:bodyPr wrap="none" lIns="0" tIns="0" rIns="0" bIns="0" rtlCol="0" anchor="t"/>
          <a:lstStyle/>
          <a:p>
            <a:pPr algn="l" indent="0" marL="0">
              <a:buNone/>
            </a:pPr>
            <a:r>
              <a:rPr lang="en-US" altLang="en-US" sz="2400" b="1" dirty="0">
                <a:solidFill>
                  <a:srgbClr val="FFFFFF"/>
                </a:solidFill>
                <a:latin typeface="Inter" pitchFamily="34" charset="0"/>
                <a:ea typeface="Inter" pitchFamily="34" charset="-122"/>
                <a:cs typeface="Inter" pitchFamily="34" charset="-120"/>
              </a:rPr>
              <a:t>Name the decision-makers</a:t>
            </a:r>
            <a:endParaRPr lang="en-US" sz="2400" dirty="0"/>
          </a:p>
        </p:txBody>
      </p:sp>
      <p:sp>
        <p:nvSpPr>
          <p:cNvPr id="8" name="card-one-body"/>
          <p:cNvSpPr/>
          <p:nvPr/>
        </p:nvSpPr>
        <p:spPr>
          <a:xfrm>
            <a:off x="2032000" y="2997200"/>
            <a:ext cx="5334000" cy="1092200"/>
          </a:xfrm>
          <a:prstGeom prst="rect">
            <a:avLst/>
          </a:prstGeom>
          <a:noFill/>
          <a:ln/>
        </p:spPr>
        <p:txBody>
          <a:bodyPr wrap="square" lIns="0" tIns="0" rIns="0" bIns="0" rtlCol="0" anchor="t"/>
          <a:lstStyle/>
          <a:p>
            <a:pPr algn="l" indent="0" marL="0">
              <a:lnSpc>
                <a:spcPts val="2520"/>
              </a:lnSpc>
              <a:buNone/>
            </a:pPr>
            <a:r>
              <a:rPr lang="en-US" altLang="en-US" sz="1800" dirty="0">
                <a:solidFill>
                  <a:srgbClr val="FFFFFF"/>
                </a:solidFill>
                <a:latin typeface="Inter" pitchFamily="34" charset="0"/>
                <a:ea typeface="Inter" pitchFamily="34" charset="-122"/>
                <a:cs typeface="Inter" pitchFamily="34" charset="-120"/>
              </a:rPr>
              <a:t>Define who decides on operations, borrowing, investment and land — and from what date.</a:t>
            </a:r>
            <a:endParaRPr lang="en-US" sz="1800" dirty="0"/>
          </a:p>
        </p:txBody>
      </p:sp>
      <p:sp>
        <p:nvSpPr>
          <p:cNvPr id="9" name="card-two"/>
          <p:cNvSpPr/>
          <p:nvPr/>
        </p:nvSpPr>
        <p:spPr>
          <a:xfrm>
            <a:off x="8255000" y="1905000"/>
            <a:ext cx="7239000" cy="2603500"/>
          </a:xfrm>
          <a:prstGeom prst="rect">
            <a:avLst/>
          </a:prstGeom>
          <a:solidFill>
            <a:srgbClr val="F3F4F6"/>
          </a:solidFill>
          <a:ln w="12700">
            <a:solidFill>
              <a:srgbClr val="E5E7EB"/>
            </a:solidFill>
            <a:prstDash val="solid"/>
          </a:ln>
        </p:spPr>
      </p:sp>
      <p:sp>
        <p:nvSpPr>
          <p:cNvPr id="10" name="card-two-num"/>
          <p:cNvSpPr/>
          <p:nvPr/>
        </p:nvSpPr>
        <p:spPr>
          <a:xfrm>
            <a:off x="8610600" y="2247900"/>
            <a:ext cx="736600" cy="736600"/>
          </a:xfrm>
          <a:prstGeom prst="rect">
            <a:avLst/>
          </a:prstGeom>
          <a:noFill/>
          <a:ln/>
        </p:spPr>
        <p:txBody>
          <a:bodyPr wrap="none" lIns="0" tIns="0" rIns="0" bIns="0" rtlCol="0" anchor="t"/>
          <a:lstStyle/>
          <a:p>
            <a:pPr algn="l" indent="0" marL="0">
              <a:buNone/>
            </a:pPr>
            <a:r>
              <a:rPr lang="en-US" altLang="en-US" sz="4200" b="1" dirty="0">
                <a:solidFill>
                  <a:srgbClr val="D4A373"/>
                </a:solidFill>
                <a:latin typeface="Inter" pitchFamily="34" charset="0"/>
                <a:ea typeface="Inter" pitchFamily="34" charset="-122"/>
                <a:cs typeface="Inter" pitchFamily="34" charset="-120"/>
              </a:rPr>
              <a:t>2</a:t>
            </a:r>
            <a:endParaRPr lang="en-US" sz="4200" dirty="0"/>
          </a:p>
        </p:txBody>
      </p:sp>
      <p:sp>
        <p:nvSpPr>
          <p:cNvPr id="11" name="card-two-title"/>
          <p:cNvSpPr/>
          <p:nvPr/>
        </p:nvSpPr>
        <p:spPr>
          <a:xfrm>
            <a:off x="9525000" y="2311400"/>
            <a:ext cx="5334000" cy="431800"/>
          </a:xfrm>
          <a:prstGeom prst="rect">
            <a:avLst/>
          </a:prstGeom>
          <a:noFill/>
          <a:ln/>
        </p:spPr>
        <p:txBody>
          <a:bodyPr wrap="none" lIns="0" tIns="0" rIns="0" bIns="0" rtlCol="0" anchor="t"/>
          <a:lstStyle/>
          <a:p>
            <a:pPr algn="l" indent="0" marL="0">
              <a:buNone/>
            </a:pPr>
            <a:r>
              <a:rPr lang="en-US" altLang="en-US" sz="2400" b="1" dirty="0">
                <a:solidFill>
                  <a:srgbClr val="1B4332"/>
                </a:solidFill>
                <a:latin typeface="Inter" pitchFamily="34" charset="0"/>
                <a:ea typeface="Inter" pitchFamily="34" charset="-122"/>
                <a:cs typeface="Inter" pitchFamily="34" charset="-120"/>
              </a:rPr>
              <a:t>Test willingness</a:t>
            </a:r>
            <a:endParaRPr lang="en-US" sz="2400" dirty="0"/>
          </a:p>
        </p:txBody>
      </p:sp>
      <p:sp>
        <p:nvSpPr>
          <p:cNvPr id="12" name="card-two-body"/>
          <p:cNvSpPr/>
          <p:nvPr/>
        </p:nvSpPr>
        <p:spPr>
          <a:xfrm>
            <a:off x="9525000" y="2997200"/>
            <a:ext cx="5334000" cy="1092200"/>
          </a:xfrm>
          <a:prstGeom prst="rect">
            <a:avLst/>
          </a:prstGeom>
          <a:noFill/>
          <a:ln/>
        </p:spPr>
        <p:txBody>
          <a:bodyPr wrap="square" lIns="0" tIns="0" rIns="0" bIns="0" rtlCol="0" anchor="t"/>
          <a:lstStyle/>
          <a:p>
            <a:pPr algn="l" indent="0" marL="0">
              <a:lnSpc>
                <a:spcPts val="2520"/>
              </a:lnSpc>
              <a:buNone/>
            </a:pPr>
            <a:r>
              <a:rPr lang="en-US" altLang="en-US" sz="1800" dirty="0">
                <a:solidFill>
                  <a:srgbClr val="1F2937"/>
                </a:solidFill>
                <a:latin typeface="Inter" pitchFamily="34" charset="0"/>
                <a:ea typeface="Inter" pitchFamily="34" charset="-122"/>
                <a:cs typeface="Inter" pitchFamily="34" charset="-120"/>
              </a:rPr>
              <a:t>Ask whether the next generation genuinely wants the role — not whether everyone assumes they do.</a:t>
            </a:r>
            <a:endParaRPr lang="en-US" sz="1800" dirty="0"/>
          </a:p>
        </p:txBody>
      </p:sp>
      <p:sp>
        <p:nvSpPr>
          <p:cNvPr id="13" name="card-three"/>
          <p:cNvSpPr/>
          <p:nvPr/>
        </p:nvSpPr>
        <p:spPr>
          <a:xfrm>
            <a:off x="762000" y="4889500"/>
            <a:ext cx="7239000" cy="2603500"/>
          </a:xfrm>
          <a:prstGeom prst="rect">
            <a:avLst/>
          </a:prstGeom>
          <a:solidFill>
            <a:srgbClr val="F3F4F6"/>
          </a:solidFill>
          <a:ln w="12700">
            <a:solidFill>
              <a:srgbClr val="E5E7EB"/>
            </a:solidFill>
            <a:prstDash val="solid"/>
          </a:ln>
        </p:spPr>
      </p:sp>
      <p:sp>
        <p:nvSpPr>
          <p:cNvPr id="14" name="card-three-num"/>
          <p:cNvSpPr/>
          <p:nvPr/>
        </p:nvSpPr>
        <p:spPr>
          <a:xfrm>
            <a:off x="1117600" y="5232400"/>
            <a:ext cx="736600" cy="736600"/>
          </a:xfrm>
          <a:prstGeom prst="rect">
            <a:avLst/>
          </a:prstGeom>
          <a:noFill/>
          <a:ln/>
        </p:spPr>
        <p:txBody>
          <a:bodyPr wrap="none" lIns="0" tIns="0" rIns="0" bIns="0" rtlCol="0" anchor="t"/>
          <a:lstStyle/>
          <a:p>
            <a:pPr algn="l" indent="0" marL="0">
              <a:buNone/>
            </a:pPr>
            <a:r>
              <a:rPr lang="en-US" altLang="en-US" sz="4200" b="1" dirty="0">
                <a:solidFill>
                  <a:srgbClr val="D4A373"/>
                </a:solidFill>
                <a:latin typeface="Inter" pitchFamily="34" charset="0"/>
                <a:ea typeface="Inter" pitchFamily="34" charset="-122"/>
                <a:cs typeface="Inter" pitchFamily="34" charset="-120"/>
              </a:rPr>
              <a:t>3</a:t>
            </a:r>
            <a:endParaRPr lang="en-US" sz="4200" dirty="0"/>
          </a:p>
        </p:txBody>
      </p:sp>
      <p:sp>
        <p:nvSpPr>
          <p:cNvPr id="15" name="card-three-title"/>
          <p:cNvSpPr/>
          <p:nvPr/>
        </p:nvSpPr>
        <p:spPr>
          <a:xfrm>
            <a:off x="2032000" y="5295900"/>
            <a:ext cx="5334000" cy="431800"/>
          </a:xfrm>
          <a:prstGeom prst="rect">
            <a:avLst/>
          </a:prstGeom>
          <a:noFill/>
          <a:ln/>
        </p:spPr>
        <p:txBody>
          <a:bodyPr wrap="none" lIns="0" tIns="0" rIns="0" bIns="0" rtlCol="0" anchor="t"/>
          <a:lstStyle/>
          <a:p>
            <a:pPr algn="l" indent="0" marL="0">
              <a:buNone/>
            </a:pPr>
            <a:r>
              <a:rPr lang="en-US" altLang="en-US" sz="2400" b="1" dirty="0">
                <a:solidFill>
                  <a:srgbClr val="1B4332"/>
                </a:solidFill>
                <a:latin typeface="Inter" pitchFamily="34" charset="0"/>
                <a:ea typeface="Inter" pitchFamily="34" charset="-122"/>
                <a:cs typeface="Inter" pitchFamily="34" charset="-120"/>
              </a:rPr>
              <a:t>Separate needs from assumptions</a:t>
            </a:r>
            <a:endParaRPr lang="en-US" sz="2400" dirty="0"/>
          </a:p>
        </p:txBody>
      </p:sp>
      <p:sp>
        <p:nvSpPr>
          <p:cNvPr id="16" name="card-three-body"/>
          <p:cNvSpPr/>
          <p:nvPr/>
        </p:nvSpPr>
        <p:spPr>
          <a:xfrm>
            <a:off x="2032000" y="5981700"/>
            <a:ext cx="5334000" cy="1092200"/>
          </a:xfrm>
          <a:prstGeom prst="rect">
            <a:avLst/>
          </a:prstGeom>
          <a:noFill/>
          <a:ln/>
        </p:spPr>
        <p:txBody>
          <a:bodyPr wrap="square" lIns="0" tIns="0" rIns="0" bIns="0" rtlCol="0" anchor="t"/>
          <a:lstStyle/>
          <a:p>
            <a:pPr algn="l" indent="0" marL="0">
              <a:lnSpc>
                <a:spcPts val="2520"/>
              </a:lnSpc>
              <a:buNone/>
            </a:pPr>
            <a:r>
              <a:rPr lang="en-US" altLang="en-US" sz="1800" dirty="0">
                <a:solidFill>
                  <a:srgbClr val="1F2937"/>
                </a:solidFill>
                <a:latin typeface="Inter" pitchFamily="34" charset="0"/>
                <a:ea typeface="Inter" pitchFamily="34" charset="-122"/>
                <a:cs typeface="Inter" pitchFamily="34" charset="-120"/>
              </a:rPr>
              <a:t>Discuss housing, retirement income, siblings, care and family expectations explicitly.</a:t>
            </a:r>
            <a:endParaRPr lang="en-US" sz="1800" dirty="0"/>
          </a:p>
        </p:txBody>
      </p:sp>
      <p:sp>
        <p:nvSpPr>
          <p:cNvPr id="17" name="card-four"/>
          <p:cNvSpPr/>
          <p:nvPr/>
        </p:nvSpPr>
        <p:spPr>
          <a:xfrm>
            <a:off x="8255000" y="4889500"/>
            <a:ext cx="7239000" cy="2603500"/>
          </a:xfrm>
          <a:prstGeom prst="rect">
            <a:avLst/>
          </a:prstGeom>
          <a:solidFill>
            <a:srgbClr val="1B4332"/>
          </a:solidFill>
          <a:ln/>
        </p:spPr>
      </p:sp>
      <p:sp>
        <p:nvSpPr>
          <p:cNvPr id="18" name="card-four-num"/>
          <p:cNvSpPr/>
          <p:nvPr/>
        </p:nvSpPr>
        <p:spPr>
          <a:xfrm>
            <a:off x="8610600" y="5232400"/>
            <a:ext cx="736600" cy="736600"/>
          </a:xfrm>
          <a:prstGeom prst="rect">
            <a:avLst/>
          </a:prstGeom>
          <a:noFill/>
          <a:ln/>
        </p:spPr>
        <p:txBody>
          <a:bodyPr wrap="none" lIns="0" tIns="0" rIns="0" bIns="0" rtlCol="0" anchor="t"/>
          <a:lstStyle/>
          <a:p>
            <a:pPr algn="l" indent="0" marL="0">
              <a:buNone/>
            </a:pPr>
            <a:r>
              <a:rPr lang="en-US" altLang="en-US" sz="4200" b="1" dirty="0">
                <a:solidFill>
                  <a:srgbClr val="D4A373"/>
                </a:solidFill>
                <a:latin typeface="Inter" pitchFamily="34" charset="0"/>
                <a:ea typeface="Inter" pitchFamily="34" charset="-122"/>
                <a:cs typeface="Inter" pitchFamily="34" charset="-120"/>
              </a:rPr>
              <a:t>4</a:t>
            </a:r>
            <a:endParaRPr lang="en-US" sz="4200" dirty="0"/>
          </a:p>
        </p:txBody>
      </p:sp>
      <p:sp>
        <p:nvSpPr>
          <p:cNvPr id="19" name="card-four-title"/>
          <p:cNvSpPr/>
          <p:nvPr/>
        </p:nvSpPr>
        <p:spPr>
          <a:xfrm>
            <a:off x="9525000" y="5295900"/>
            <a:ext cx="5334000" cy="431800"/>
          </a:xfrm>
          <a:prstGeom prst="rect">
            <a:avLst/>
          </a:prstGeom>
          <a:noFill/>
          <a:ln/>
        </p:spPr>
        <p:txBody>
          <a:bodyPr wrap="none" lIns="0" tIns="0" rIns="0" bIns="0" rtlCol="0" anchor="t"/>
          <a:lstStyle/>
          <a:p>
            <a:pPr algn="l" indent="0" marL="0">
              <a:buNone/>
            </a:pPr>
            <a:r>
              <a:rPr lang="en-US" altLang="en-US" sz="2400" b="1" dirty="0">
                <a:solidFill>
                  <a:srgbClr val="FFFFFF"/>
                </a:solidFill>
                <a:latin typeface="Inter" pitchFamily="34" charset="0"/>
                <a:ea typeface="Inter" pitchFamily="34" charset="-122"/>
                <a:cs typeface="Inter" pitchFamily="34" charset="-120"/>
              </a:rPr>
              <a:t>Stress-test the structure</a:t>
            </a:r>
            <a:endParaRPr lang="en-US" sz="2400" dirty="0"/>
          </a:p>
        </p:txBody>
      </p:sp>
      <p:sp>
        <p:nvSpPr>
          <p:cNvPr id="20" name="card-four-body"/>
          <p:cNvSpPr/>
          <p:nvPr/>
        </p:nvSpPr>
        <p:spPr>
          <a:xfrm>
            <a:off x="9525000" y="5981700"/>
            <a:ext cx="5334000" cy="1092200"/>
          </a:xfrm>
          <a:prstGeom prst="rect">
            <a:avLst/>
          </a:prstGeom>
          <a:noFill/>
          <a:ln/>
        </p:spPr>
        <p:txBody>
          <a:bodyPr wrap="square" lIns="0" tIns="0" rIns="0" bIns="0" rtlCol="0" anchor="t"/>
          <a:lstStyle/>
          <a:p>
            <a:pPr algn="l" indent="0" marL="0">
              <a:lnSpc>
                <a:spcPts val="2520"/>
              </a:lnSpc>
              <a:buNone/>
            </a:pPr>
            <a:r>
              <a:rPr lang="en-US" altLang="en-US" sz="1800" dirty="0">
                <a:solidFill>
                  <a:srgbClr val="FFFFFF"/>
                </a:solidFill>
                <a:latin typeface="Inter" pitchFamily="34" charset="0"/>
                <a:ea typeface="Inter" pitchFamily="34" charset="-122"/>
                <a:cs typeface="Inter" pitchFamily="34" charset="-120"/>
              </a:rPr>
              <a:t>Review capital, debt, tax, partnership terms and alternative business paths with advisers.</a:t>
            </a:r>
            <a:endParaRPr lang="en-US" sz="1800" dirty="0"/>
          </a:p>
        </p:txBody>
      </p:sp>
      <p:sp>
        <p:nvSpPr>
          <p:cNvPr id="21" name="page-number"/>
          <p:cNvSpPr/>
          <p:nvPr/>
        </p:nvSpPr>
        <p:spPr>
          <a:xfrm>
            <a:off x="762000" y="8636000"/>
            <a:ext cx="1016000" cy="254000"/>
          </a:xfrm>
          <a:prstGeom prst="rect">
            <a:avLst/>
          </a:prstGeom>
          <a:noFill/>
          <a:ln/>
        </p:spPr>
        <p:txBody>
          <a:bodyPr wrap="none" lIns="0" tIns="0" rIns="0" bIns="0" rtlCol="0" anchor="t"/>
          <a:lstStyle/>
          <a:p>
            <a:pPr algn="l" indent="0" marL="0">
              <a:buNone/>
            </a:pPr>
            <a:r>
              <a:rPr lang="en-US" altLang="en-US" sz="1200" dirty="0">
                <a:solidFill>
                  <a:srgbClr val="6B7280"/>
                </a:solidFill>
                <a:latin typeface="Inter" pitchFamily="34" charset="0"/>
                <a:ea typeface="Inter" pitchFamily="34" charset="-122"/>
                <a:cs typeface="Inter" pitchFamily="34" charset="-120"/>
              </a:rPr>
              <a:t>09 / 10</a:t>
            </a:r>
            <a:endParaRPr lang="en-US" sz="1200" dirty="0"/>
          </a:p>
        </p:txBody>
      </p:sp>
      <p:sp>
        <p:nvSpPr>
          <p:cNvPr id="22" name="source-note"/>
          <p:cNvSpPr/>
          <p:nvPr/>
        </p:nvSpPr>
        <p:spPr>
          <a:xfrm>
            <a:off x="9017000" y="8636000"/>
            <a:ext cx="6477000" cy="254000"/>
          </a:xfrm>
          <a:prstGeom prst="rect">
            <a:avLst/>
          </a:prstGeom>
          <a:noFill/>
          <a:ln/>
        </p:spPr>
        <p:txBody>
          <a:bodyPr wrap="none" lIns="0" tIns="0" rIns="0" bIns="0" rtlCol="0" anchor="t"/>
          <a:lstStyle/>
          <a:p>
            <a:pPr algn="r" indent="0" marL="0">
              <a:buNone/>
            </a:pPr>
            <a:r>
              <a:rPr lang="en-US" altLang="en-US" sz="1200" dirty="0">
                <a:solidFill>
                  <a:srgbClr val="6B7280"/>
                </a:solidFill>
                <a:latin typeface="Inter" pitchFamily="34" charset="0"/>
                <a:ea typeface="Inter" pitchFamily="34" charset="-122"/>
                <a:cs typeface="Inter" pitchFamily="34" charset="-120"/>
              </a:rPr>
              <a:t>General planning prompts — not personal professional advice</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B4332"/>
        </a:solidFill>
      </p:bgPr>
    </p:bg>
    <p:spTree>
      <p:nvGrpSpPr>
        <p:cNvPr id="1" name=""/>
        <p:cNvGrpSpPr/>
        <p:nvPr/>
      </p:nvGrpSpPr>
      <p:grpSpPr>
        <a:xfrm>
          <a:off x="0" y="0"/>
          <a:ext cx="0" cy="0"/>
          <a:chOff x="0" y="0"/>
          <a:chExt cx="0" cy="0"/>
        </a:xfrm>
      </p:grpSpPr>
      <p:sp>
        <p:nvSpPr>
          <p:cNvPr id="2" name="closing-kicker"/>
          <p:cNvSpPr/>
          <p:nvPr/>
        </p:nvSpPr>
        <p:spPr>
          <a:xfrm>
            <a:off x="889000" y="838200"/>
            <a:ext cx="7620000" cy="381000"/>
          </a:xfrm>
          <a:prstGeom prst="rect">
            <a:avLst/>
          </a:prstGeom>
          <a:noFill/>
          <a:ln/>
        </p:spPr>
        <p:txBody>
          <a:bodyPr wrap="none" lIns="0" tIns="0" rIns="0" bIns="0" rtlCol="0" anchor="t"/>
          <a:lstStyle/>
          <a:p>
            <a:pPr algn="l" indent="0" marL="0">
              <a:buNone/>
            </a:pPr>
            <a:r>
              <a:rPr lang="en-US" altLang="en-US" sz="1600" b="1" dirty="0">
                <a:solidFill>
                  <a:srgbClr val="D4A373"/>
                </a:solidFill>
                <a:latin typeface="Inter" pitchFamily="34" charset="0"/>
                <a:ea typeface="Inter" pitchFamily="34" charset="-122"/>
                <a:cs typeface="Inter" pitchFamily="34" charset="-120"/>
              </a:rPr>
              <a:t>THE CORE LESSON</a:t>
            </a:r>
            <a:endParaRPr lang="en-US" sz="1600" dirty="0"/>
          </a:p>
        </p:txBody>
      </p:sp>
      <p:sp>
        <p:nvSpPr>
          <p:cNvPr id="3" name="closing-title"/>
          <p:cNvSpPr/>
          <p:nvPr/>
        </p:nvSpPr>
        <p:spPr>
          <a:xfrm>
            <a:off x="889000" y="1397000"/>
            <a:ext cx="13716000" cy="965200"/>
          </a:xfrm>
          <a:prstGeom prst="rect">
            <a:avLst/>
          </a:prstGeom>
          <a:noFill/>
          <a:ln/>
        </p:spPr>
        <p:txBody>
          <a:bodyPr wrap="none" lIns="0" tIns="0" rIns="0" bIns="0" rtlCol="0" anchor="t"/>
          <a:lstStyle/>
          <a:p>
            <a:pPr algn="l" indent="0" marL="0">
              <a:buNone/>
            </a:pPr>
            <a:r>
              <a:rPr lang="en-US" altLang="en-US" sz="4800" b="1" dirty="0">
                <a:solidFill>
                  <a:srgbClr val="FFFFFF"/>
                </a:solidFill>
                <a:latin typeface="Inter" pitchFamily="34" charset="0"/>
                <a:ea typeface="Inter" pitchFamily="34" charset="-122"/>
                <a:cs typeface="Inter" pitchFamily="34" charset="-120"/>
              </a:rPr>
              <a:t>A handover is a process</a:t>
            </a:r>
            <a:endParaRPr lang="en-US" sz="4800" dirty="0"/>
          </a:p>
        </p:txBody>
      </p:sp>
      <p:sp>
        <p:nvSpPr>
          <p:cNvPr id="4" name="closing-rule"/>
          <p:cNvSpPr/>
          <p:nvPr/>
        </p:nvSpPr>
        <p:spPr>
          <a:xfrm>
            <a:off x="889000" y="2438400"/>
            <a:ext cx="1397000" cy="63500"/>
          </a:xfrm>
          <a:prstGeom prst="rect">
            <a:avLst/>
          </a:prstGeom>
          <a:solidFill>
            <a:srgbClr val="D4A373"/>
          </a:solidFill>
          <a:ln/>
        </p:spPr>
      </p:sp>
      <p:sp>
        <p:nvSpPr>
          <p:cNvPr id="5" name="lesson-one-num"/>
          <p:cNvSpPr/>
          <p:nvPr/>
        </p:nvSpPr>
        <p:spPr>
          <a:xfrm>
            <a:off x="990600" y="2997200"/>
            <a:ext cx="685800" cy="685800"/>
          </a:xfrm>
          <a:prstGeom prst="rect">
            <a:avLst/>
          </a:prstGeom>
          <a:noFill/>
          <a:ln/>
        </p:spPr>
        <p:txBody>
          <a:bodyPr wrap="none" lIns="0" tIns="0" rIns="0" bIns="0" rtlCol="0" anchor="t"/>
          <a:lstStyle/>
          <a:p>
            <a:pPr algn="l" indent="0" marL="0">
              <a:buNone/>
            </a:pPr>
            <a:r>
              <a:rPr lang="en-US" altLang="en-US" sz="3800" b="1" dirty="0">
                <a:solidFill>
                  <a:srgbClr val="D4A373"/>
                </a:solidFill>
                <a:latin typeface="Inter" pitchFamily="34" charset="0"/>
                <a:ea typeface="Inter" pitchFamily="34" charset="-122"/>
                <a:cs typeface="Inter" pitchFamily="34" charset="-120"/>
              </a:rPr>
              <a:t>1</a:t>
            </a:r>
            <a:endParaRPr lang="en-US" sz="3800" dirty="0"/>
          </a:p>
        </p:txBody>
      </p:sp>
      <p:sp>
        <p:nvSpPr>
          <p:cNvPr id="6" name="lesson-one"/>
          <p:cNvSpPr/>
          <p:nvPr/>
        </p:nvSpPr>
        <p:spPr>
          <a:xfrm>
            <a:off x="1905000" y="2921000"/>
            <a:ext cx="12446000" cy="990600"/>
          </a:xfrm>
          <a:prstGeom prst="rect">
            <a:avLst/>
          </a:prstGeom>
          <a:noFill/>
          <a:ln/>
        </p:spPr>
        <p:txBody>
          <a:bodyPr wrap="square" lIns="0" tIns="0" rIns="0" bIns="0" rtlCol="0" anchor="t"/>
          <a:lstStyle/>
          <a:p>
            <a:pPr algn="l" indent="0" marL="0">
              <a:lnSpc>
                <a:spcPts val="3250"/>
              </a:lnSpc>
              <a:buNone/>
            </a:pPr>
            <a:r>
              <a:rPr lang="en-US" altLang="en-US" sz="2600" b="1" dirty="0">
                <a:solidFill>
                  <a:srgbClr val="FFFFFF"/>
                </a:solidFill>
                <a:latin typeface="Inter" pitchFamily="34" charset="0"/>
                <a:ea typeface="Inter" pitchFamily="34" charset="-122"/>
                <a:cs typeface="Inter" pitchFamily="34" charset="-120"/>
              </a:rPr>
              <a:t>Start with people and purpose</a:t>
            </a:r>
            <a:r>
              <a:rPr lang="en-US" altLang="en-US" sz="2600" dirty="0">
                <a:solidFill>
                  <a:srgbClr val="FFFFFF"/>
                </a:solidFill>
                <a:latin typeface="Inter" pitchFamily="34" charset="0"/>
                <a:ea typeface="Inter" pitchFamily="34" charset="-122"/>
                <a:cs typeface="Inter" pitchFamily="34" charset="-120"/>
              </a:rPr>
              <a:t> — then address assets, finance and tax.</a:t>
            </a:r>
            <a:endParaRPr lang="en-US" sz="2600" dirty="0"/>
          </a:p>
        </p:txBody>
      </p:sp>
      <p:sp>
        <p:nvSpPr>
          <p:cNvPr id="7" name="lesson-two-num"/>
          <p:cNvSpPr/>
          <p:nvPr/>
        </p:nvSpPr>
        <p:spPr>
          <a:xfrm>
            <a:off x="990600" y="4445000"/>
            <a:ext cx="685800" cy="685800"/>
          </a:xfrm>
          <a:prstGeom prst="rect">
            <a:avLst/>
          </a:prstGeom>
          <a:noFill/>
          <a:ln/>
        </p:spPr>
        <p:txBody>
          <a:bodyPr wrap="none" lIns="0" tIns="0" rIns="0" bIns="0" rtlCol="0" anchor="t"/>
          <a:lstStyle/>
          <a:p>
            <a:pPr algn="l" indent="0" marL="0">
              <a:buNone/>
            </a:pPr>
            <a:r>
              <a:rPr lang="en-US" altLang="en-US" sz="3800" b="1" dirty="0">
                <a:solidFill>
                  <a:srgbClr val="D4A373"/>
                </a:solidFill>
                <a:latin typeface="Inter" pitchFamily="34" charset="0"/>
                <a:ea typeface="Inter" pitchFamily="34" charset="-122"/>
                <a:cs typeface="Inter" pitchFamily="34" charset="-120"/>
              </a:rPr>
              <a:t>2</a:t>
            </a:r>
            <a:endParaRPr lang="en-US" sz="3800" dirty="0"/>
          </a:p>
        </p:txBody>
      </p:sp>
      <p:sp>
        <p:nvSpPr>
          <p:cNvPr id="8" name="lesson-two"/>
          <p:cNvSpPr/>
          <p:nvPr/>
        </p:nvSpPr>
        <p:spPr>
          <a:xfrm>
            <a:off x="1905000" y="4368800"/>
            <a:ext cx="12446000" cy="990600"/>
          </a:xfrm>
          <a:prstGeom prst="rect">
            <a:avLst/>
          </a:prstGeom>
          <a:noFill/>
          <a:ln/>
        </p:spPr>
        <p:txBody>
          <a:bodyPr wrap="square" lIns="0" tIns="0" rIns="0" bIns="0" rtlCol="0" anchor="t"/>
          <a:lstStyle/>
          <a:p>
            <a:pPr algn="l" indent="0" marL="0">
              <a:lnSpc>
                <a:spcPts val="3250"/>
              </a:lnSpc>
              <a:buNone/>
            </a:pPr>
            <a:r>
              <a:rPr lang="en-US" altLang="en-US" sz="2600" b="1" dirty="0">
                <a:solidFill>
                  <a:srgbClr val="FFFFFF"/>
                </a:solidFill>
                <a:latin typeface="Inter" pitchFamily="34" charset="0"/>
                <a:ea typeface="Inter" pitchFamily="34" charset="-122"/>
                <a:cs typeface="Inter" pitchFamily="34" charset="-120"/>
              </a:rPr>
              <a:t>Make assumptions explicit</a:t>
            </a:r>
            <a:r>
              <a:rPr lang="en-US" altLang="en-US" sz="2600" dirty="0">
                <a:solidFill>
                  <a:srgbClr val="FFFFFF"/>
                </a:solidFill>
                <a:latin typeface="Inter" pitchFamily="34" charset="0"/>
                <a:ea typeface="Inter" pitchFamily="34" charset="-122"/>
                <a:cs typeface="Inter" pitchFamily="34" charset="-120"/>
              </a:rPr>
              <a:t> while every generation can participate.</a:t>
            </a:r>
            <a:endParaRPr lang="en-US" sz="2600" dirty="0"/>
          </a:p>
        </p:txBody>
      </p:sp>
      <p:sp>
        <p:nvSpPr>
          <p:cNvPr id="9" name="lesson-three-num"/>
          <p:cNvSpPr/>
          <p:nvPr/>
        </p:nvSpPr>
        <p:spPr>
          <a:xfrm>
            <a:off x="990600" y="5892800"/>
            <a:ext cx="685800" cy="685800"/>
          </a:xfrm>
          <a:prstGeom prst="rect">
            <a:avLst/>
          </a:prstGeom>
          <a:noFill/>
          <a:ln/>
        </p:spPr>
        <p:txBody>
          <a:bodyPr wrap="none" lIns="0" tIns="0" rIns="0" bIns="0" rtlCol="0" anchor="t"/>
          <a:lstStyle/>
          <a:p>
            <a:pPr algn="l" indent="0" marL="0">
              <a:buNone/>
            </a:pPr>
            <a:r>
              <a:rPr lang="en-US" altLang="en-US" sz="3800" b="1" dirty="0">
                <a:solidFill>
                  <a:srgbClr val="D4A373"/>
                </a:solidFill>
                <a:latin typeface="Inter" pitchFamily="34" charset="0"/>
                <a:ea typeface="Inter" pitchFamily="34" charset="-122"/>
                <a:cs typeface="Inter" pitchFamily="34" charset="-120"/>
              </a:rPr>
              <a:t>3</a:t>
            </a:r>
            <a:endParaRPr lang="en-US" sz="3800" dirty="0"/>
          </a:p>
        </p:txBody>
      </p:sp>
      <p:sp>
        <p:nvSpPr>
          <p:cNvPr id="10" name="lesson-three"/>
          <p:cNvSpPr/>
          <p:nvPr/>
        </p:nvSpPr>
        <p:spPr>
          <a:xfrm>
            <a:off x="1905000" y="5816600"/>
            <a:ext cx="12446000" cy="1041400"/>
          </a:xfrm>
          <a:prstGeom prst="rect">
            <a:avLst/>
          </a:prstGeom>
          <a:noFill/>
          <a:ln/>
        </p:spPr>
        <p:txBody>
          <a:bodyPr wrap="square" lIns="0" tIns="0" rIns="0" bIns="0" rtlCol="0" anchor="t"/>
          <a:lstStyle/>
          <a:p>
            <a:pPr algn="l" indent="0" marL="0">
              <a:lnSpc>
                <a:spcPts val="3250"/>
              </a:lnSpc>
              <a:buNone/>
            </a:pPr>
            <a:r>
              <a:rPr lang="en-US" altLang="en-US" sz="2600" b="1" dirty="0">
                <a:solidFill>
                  <a:srgbClr val="FFFFFF"/>
                </a:solidFill>
                <a:latin typeface="Inter" pitchFamily="34" charset="0"/>
                <a:ea typeface="Inter" pitchFamily="34" charset="-122"/>
                <a:cs typeface="Inter" pitchFamily="34" charset="-120"/>
              </a:rPr>
              <a:t>Measure success by informed choice and resilience</a:t>
            </a:r>
            <a:r>
              <a:rPr lang="en-US" altLang="en-US" sz="2600" dirty="0">
                <a:solidFill>
                  <a:srgbClr val="FFFFFF"/>
                </a:solidFill>
                <a:latin typeface="Inter" pitchFamily="34" charset="0"/>
                <a:ea typeface="Inter" pitchFamily="34" charset="-122"/>
                <a:cs typeface="Inter" pitchFamily="34" charset="-120"/>
              </a:rPr>
              <a:t> — not acres alone.</a:t>
            </a:r>
            <a:endParaRPr lang="en-US" sz="2600" dirty="0"/>
          </a:p>
        </p:txBody>
      </p:sp>
      <p:sp>
        <p:nvSpPr>
          <p:cNvPr id="11" name="source-divider"/>
          <p:cNvSpPr/>
          <p:nvPr/>
        </p:nvSpPr>
        <p:spPr>
          <a:xfrm>
            <a:off x="889000" y="7264400"/>
            <a:ext cx="14478000" cy="9144"/>
          </a:xfrm>
          <a:prstGeom prst="line">
            <a:avLst/>
          </a:prstGeom>
          <a:ln w="12700">
            <a:solidFill>
              <a:srgbClr val="7EA68F"/>
            </a:solidFill>
            <a:prstDash val="solid"/>
          </a:ln>
        </p:spPr>
      </p:sp>
      <p:sp>
        <p:nvSpPr>
          <p:cNvPr id="12" name="source-label"/>
          <p:cNvSpPr/>
          <p:nvPr/>
        </p:nvSpPr>
        <p:spPr>
          <a:xfrm>
            <a:off x="889000" y="7518400"/>
            <a:ext cx="1778000" cy="304800"/>
          </a:xfrm>
          <a:prstGeom prst="rect">
            <a:avLst/>
          </a:prstGeom>
          <a:noFill/>
          <a:ln/>
        </p:spPr>
        <p:txBody>
          <a:bodyPr wrap="none" lIns="0" tIns="0" rIns="0" bIns="0" rtlCol="0" anchor="t"/>
          <a:lstStyle/>
          <a:p>
            <a:pPr algn="l" indent="0" marL="0">
              <a:buNone/>
            </a:pPr>
            <a:r>
              <a:rPr lang="en-US" altLang="en-US" sz="1300" b="1" dirty="0">
                <a:solidFill>
                  <a:srgbClr val="D4A373"/>
                </a:solidFill>
                <a:latin typeface="Inter" pitchFamily="34" charset="0"/>
                <a:ea typeface="Inter" pitchFamily="34" charset="-122"/>
                <a:cs typeface="Inter" pitchFamily="34" charset="-120"/>
              </a:rPr>
              <a:t>SOURCES</a:t>
            </a:r>
            <a:endParaRPr lang="en-US" sz="1300" dirty="0"/>
          </a:p>
        </p:txBody>
      </p:sp>
      <p:sp>
        <p:nvSpPr>
          <p:cNvPr id="13" name="source-text"/>
          <p:cNvSpPr/>
          <p:nvPr/>
        </p:nvSpPr>
        <p:spPr>
          <a:xfrm>
            <a:off x="2667000" y="7416800"/>
            <a:ext cx="12319000" cy="736600"/>
          </a:xfrm>
          <a:prstGeom prst="rect">
            <a:avLst/>
          </a:prstGeom>
          <a:noFill/>
          <a:ln/>
        </p:spPr>
        <p:txBody>
          <a:bodyPr wrap="square" lIns="0" tIns="0" rIns="0" bIns="0" rtlCol="0" anchor="t"/>
          <a:lstStyle/>
          <a:p>
            <a:pPr algn="r" indent="0" marL="0">
              <a:lnSpc>
                <a:spcPts val="1690"/>
              </a:lnSpc>
              <a:buNone/>
            </a:pPr>
            <a:r>
              <a:rPr lang="en-US" altLang="en-US" sz="1300" dirty="0">
                <a:solidFill>
                  <a:srgbClr val="DDE9E2"/>
                </a:solidFill>
                <a:latin typeface="Inter" pitchFamily="34" charset="0"/>
                <a:ea typeface="Inter" pitchFamily="34" charset="-122"/>
                <a:cs typeface="Inter" pitchFamily="34" charset="-120"/>
              </a:rPr>
              <a:t>“Losing the farm”, The Farming Forum · AHDB succession guidance · HMRC April 2026 Agricultural Relief rules</a:t>
            </a:r>
            <a:endParaRPr lang="en-US" sz="1300" dirty="0"/>
          </a:p>
          <a:p>
            <a:pPr algn="r" indent="0" marL="0">
              <a:lnSpc>
                <a:spcPts val="1690"/>
              </a:lnSpc>
              <a:buNone/>
            </a:pPr>
            <a:r>
              <a:rPr lang="en-US" altLang="en-US" sz="1300" dirty="0">
                <a:solidFill>
                  <a:srgbClr val="DDE9E2"/>
                </a:solidFill>
                <a:latin typeface="Inter" pitchFamily="34" charset="0"/>
                <a:ea typeface="Inter" pitchFamily="34" charset="-122"/>
                <a:cs typeface="Inter" pitchFamily="34" charset="-120"/>
              </a:rPr>
              <a:t>Conversation findings describe one discussion and are not a representative survey.</a:t>
            </a:r>
            <a:endParaRPr lang="en-US" sz="1300" dirty="0"/>
          </a:p>
        </p:txBody>
      </p:sp>
      <p:sp>
        <p:nvSpPr>
          <p:cNvPr id="14" name="page-number"/>
          <p:cNvSpPr/>
          <p:nvPr/>
        </p:nvSpPr>
        <p:spPr>
          <a:xfrm>
            <a:off x="889000" y="8636000"/>
            <a:ext cx="1016000" cy="254000"/>
          </a:xfrm>
          <a:prstGeom prst="rect">
            <a:avLst/>
          </a:prstGeom>
          <a:noFill/>
          <a:ln/>
        </p:spPr>
        <p:txBody>
          <a:bodyPr wrap="none" lIns="0" tIns="0" rIns="0" bIns="0" rtlCol="0" anchor="t"/>
          <a:lstStyle/>
          <a:p>
            <a:pPr algn="l" indent="0" marL="0">
              <a:buNone/>
            </a:pPr>
            <a:r>
              <a:rPr lang="en-US" altLang="en-US" sz="1200" dirty="0">
                <a:solidFill>
                  <a:srgbClr val="DDE9E2"/>
                </a:solidFill>
                <a:latin typeface="Inter" pitchFamily="34" charset="0"/>
                <a:ea typeface="Inter" pitchFamily="34" charset="-122"/>
                <a:cs typeface="Inter" pitchFamily="34" charset="-120"/>
              </a:rPr>
              <a:t>10 / 10</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Manus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Farm succession: beyond the three-generation myth</dc:title>
  <dc:subject>Farm succession: beyond the three-generation myth</dc:subject>
  <dc:creator>Manus</dc:creator>
  <cp:lastModifiedBy>Manus</cp:lastModifiedBy>
  <cp:revision>1</cp:revision>
  <dcterms:created xsi:type="dcterms:W3CDTF">2026-08-30T09:23:09Z</dcterms:created>
  <dcterms:modified xsi:type="dcterms:W3CDTF">2026-08-30T09:23:09Z</dcterms:modified>
</cp:coreProperties>
</file>