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charts/chart241.xml" ContentType="application/vnd.openxmlformats-officedocument.drawingml.chart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notesMasterIdLst>
    <p:notesMasterId r:id="rId11"/>
  </p:notesMasterIdLst>
  <p:sldSz cx="16256000" cy="9144000"/>
  <p:notesSz cx="9144000" cy="16256000"/>
  <p:embeddedFontLst>
    <p:embeddedFont>
      <p:font typeface="Playfair Display" charset="-122" pitchFamily="34"/>
      <p:regular r:id="rId16"/>
    </p:embeddedFont>
    <p:embeddedFont>
      <p:font typeface="Inter" charset="-122" pitchFamily="34"/>
      <p:regular r:id="rId17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notesMaster" Target="notesMasters/notesMaster1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6" Type="http://schemas.openxmlformats.org/officeDocument/2006/relationships/font" Target="fonts/font1.fntdata"/><Relationship Id="rId17" Type="http://schemas.openxmlformats.org/officeDocument/2006/relationships/font" Target="fonts/font2.fntdata"/></Relationships>
</file>

<file path=ppt/charts/_rels/chart241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241.xlsx"/></Relationships>
</file>

<file path=ppt/charts/chart2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Contributions</c:v>
                </c:pt>
              </c:strCache>
            </c:strRef>
          </c:tx>
          <c:spPr>
            <a:solidFill>
              <a:srgbClr val="0F4C81"/>
            </a:solidFill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pPr>
                      <a:defRPr b="0" i="0" strike="noStrike" sz="1300" u="none">
                        <a:solidFill>
                          <a:srgbClr val="1E293B"/>
                        </a:solidFill>
                        <a:latin typeface="Inter"/>
                      </a:defRPr>
                    </a:pPr>
                    <a:r>
                      <a:rPr lang="en-US" b="0" i="0" strike="noStrike" sz="1300" u="none">
                        <a:solidFill>
                          <a:srgbClr val="1E293B"/>
                        </a:solidFill>
                        <a:latin typeface="Inter"/>
                      </a:rPr>
                      <a:t>23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pPr>
                      <a:defRPr b="0" i="0" strike="noStrike" sz="1300" u="none">
                        <a:solidFill>
                          <a:srgbClr val="1E293B"/>
                        </a:solidFill>
                        <a:latin typeface="Inter"/>
                      </a:defRPr>
                    </a:pPr>
                    <a:r>
                      <a:rPr lang="en-US" b="0" i="0" strike="noStrike" sz="1300" u="none">
                        <a:solidFill>
                          <a:srgbClr val="1E293B"/>
                        </a:solidFill>
                        <a:latin typeface="Inter"/>
                      </a:rPr>
                      <a:t>19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pPr>
                      <a:defRPr b="0" i="0" strike="noStrike" sz="1300" u="none">
                        <a:solidFill>
                          <a:srgbClr val="1E293B"/>
                        </a:solidFill>
                        <a:latin typeface="Inter"/>
                      </a:defRPr>
                    </a:pPr>
                    <a:r>
                      <a:rPr lang="en-US" b="0" i="0" strike="noStrike" sz="1300" u="none">
                        <a:solidFill>
                          <a:srgbClr val="1E293B"/>
                        </a:solidFill>
                        <a:latin typeface="Inter"/>
                      </a:rPr>
                      <a:t>17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/>
                  <a:lstStyle/>
                  <a:p>
                    <a:pPr>
                      <a:defRPr b="0" i="0" strike="noStrike" sz="1300" u="none">
                        <a:solidFill>
                          <a:srgbClr val="1E293B"/>
                        </a:solidFill>
                        <a:latin typeface="Inter"/>
                      </a:defRPr>
                    </a:pPr>
                    <a:r>
                      <a:rPr lang="en-US" b="0" i="0" strike="noStrike" sz="1300" u="none">
                        <a:solidFill>
                          <a:srgbClr val="1E293B"/>
                        </a:solidFill>
                        <a:latin typeface="Inter"/>
                      </a:rPr>
                      <a:t>14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tx>
                <c:rich>
                  <a:bodyPr/>
                  <a:lstStyle/>
                  <a:p>
                    <a:pPr>
                      <a:defRPr b="0" i="0" strike="noStrike" sz="1300" u="none">
                        <a:solidFill>
                          <a:srgbClr val="1E293B"/>
                        </a:solidFill>
                        <a:latin typeface="Inter"/>
                      </a:defRPr>
                    </a:pPr>
                    <a:r>
                      <a:rPr lang="en-US" b="0" i="0" strike="noStrike" sz="1300" u="none">
                        <a:solidFill>
                          <a:srgbClr val="1E293B"/>
                        </a:solidFill>
                        <a:latin typeface="Inter"/>
                      </a:rPr>
                      <a:t>12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5"/>
              <c:tx>
                <c:rich>
                  <a:bodyPr/>
                  <a:lstStyle/>
                  <a:p>
                    <a:pPr>
                      <a:defRPr b="0" i="0" strike="noStrike" sz="1300" u="none">
                        <a:solidFill>
                          <a:srgbClr val="1E293B"/>
                        </a:solidFill>
                        <a:latin typeface="Inter"/>
                      </a:defRPr>
                    </a:pPr>
                    <a:r>
                      <a:rPr lang="en-US" b="0" i="0" strike="noStrike" sz="1300" u="none">
                        <a:solidFill>
                          <a:srgbClr val="1E293B"/>
                        </a:solidFill>
                        <a:latin typeface="Inter"/>
                      </a:rPr>
                      <a:t>9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6"/>
              <c:tx>
                <c:rich>
                  <a:bodyPr/>
                  <a:lstStyle/>
                  <a:p>
                    <a:pPr>
                      <a:defRPr b="0" i="0" strike="noStrike" sz="1300" u="none">
                        <a:solidFill>
                          <a:srgbClr val="1E293B"/>
                        </a:solidFill>
                        <a:latin typeface="Inter"/>
                      </a:defRPr>
                    </a:pPr>
                    <a:r>
                      <a:rPr lang="en-US" b="0" i="0" strike="noStrike" sz="1300" u="none">
                        <a:solidFill>
                          <a:srgbClr val="1E293B"/>
                        </a:solidFill>
                        <a:latin typeface="Inter"/>
                      </a:rPr>
                      <a:t>5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7"/>
              <c:tx>
                <c:rich>
                  <a:bodyPr/>
                  <a:lstStyle/>
                  <a:p>
                    <a:pPr>
                      <a:defRPr b="0" i="0" strike="noStrike" sz="1300" u="none">
                        <a:solidFill>
                          <a:srgbClr val="1E293B"/>
                        </a:solidFill>
                        <a:latin typeface="Inter"/>
                      </a:defRPr>
                    </a:pPr>
                    <a:r>
                      <a:rPr lang="en-US" b="0" i="0" strike="noStrike" sz="1300" u="none">
                        <a:solidFill>
                          <a:srgbClr val="1E293B"/>
                        </a:solidFill>
                        <a:latin typeface="Inter"/>
                      </a:rPr>
                      <a:t>5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8"/>
              <c:tx>
                <c:rich>
                  <a:bodyPr/>
                  <a:lstStyle/>
                  <a:p>
                    <a:pPr>
                      <a:defRPr b="0" i="0" strike="noStrike" sz="1300" u="none">
                        <a:solidFill>
                          <a:srgbClr val="1E293B"/>
                        </a:solidFill>
                        <a:latin typeface="Inter"/>
                      </a:defRPr>
                    </a:pPr>
                    <a:r>
                      <a:rPr lang="en-US" b="0" i="0" strike="noStrike" sz="1300" u="none">
                        <a:solidFill>
                          <a:srgbClr val="1E293B"/>
                        </a:solidFill>
                        <a:latin typeface="Inter"/>
                      </a:rPr>
                      <a:t>4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9"/>
              <c:tx>
                <c:rich>
                  <a:bodyPr/>
                  <a:lstStyle/>
                  <a:p>
                    <a:pPr>
                      <a:defRPr b="0" i="0" strike="noStrike" sz="1300" u="none">
                        <a:solidFill>
                          <a:srgbClr val="1E293B"/>
                        </a:solidFill>
                        <a:latin typeface="Inter"/>
                      </a:defRPr>
                    </a:pPr>
                    <a:r>
                      <a:rPr lang="en-US" b="0" i="0" strike="noStrike" sz="1300" u="none">
                        <a:solidFill>
                          <a:srgbClr val="1E293B"/>
                        </a:solidFill>
                        <a:latin typeface="Inter"/>
                      </a:rPr>
                      <a:t>4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numFmt formatCode="#,##0" sourceLinked="0"/>
            <c:txPr>
              <a:bodyPr/>
              <a:lstStyle/>
              <a:p>
                <a:pPr>
                  <a:defRPr b="0" i="0" strike="noStrike" sz="1300" u="none">
                    <a:solidFill>
                      <a:srgbClr val="1E293B"/>
                    </a:solidFill>
                    <a:latin typeface="Inter"/>
                  </a:defRPr>
                </a:pPr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Sheet1!$A$2:$A$11</c:f>
              <c:multiLvlStrCache>
                <c:ptCount val="10"/>
                <c:lvl>
                  <c:pt idx="0">
                    <c:v>Clive</c:v>
                  </c:pt>
                  <c:pt idx="1">
                    <c:v>Properjob</c:v>
                  </c:pt>
                  <c:pt idx="2">
                    <c:v>glasshouse</c:v>
                  </c:pt>
                  <c:pt idx="3">
                    <c:v>BrianV</c:v>
                  </c:pt>
                  <c:pt idx="4">
                    <c:v>Primmiemoo2</c:v>
                  </c:pt>
                  <c:pt idx="5">
                    <c:v>Bury the Trash</c:v>
                  </c:pt>
                  <c:pt idx="6">
                    <c:v>Humble Village Farmer</c:v>
                  </c:pt>
                  <c:pt idx="7">
                    <c:v>Devil's advocate</c:v>
                  </c:pt>
                  <c:pt idx="8">
                    <c:v>An Gof</c:v>
                  </c:pt>
                  <c:pt idx="9">
                    <c:v>Still Farming</c:v>
                  </c:pt>
                </c:lvl>
              </c:multiLvlStrCache>
            </c:multiLvl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23</c:v>
                </c:pt>
                <c:pt idx="1">
                  <c:v>19</c:v>
                </c:pt>
                <c:pt idx="2">
                  <c:v>17</c:v>
                </c:pt>
                <c:pt idx="3">
                  <c:v>14</c:v>
                </c:pt>
                <c:pt idx="4">
                  <c:v>12</c:v>
                </c:pt>
                <c:pt idx="5">
                  <c:v>9</c:v>
                </c:pt>
                <c:pt idx="6">
                  <c:v>5</c:v>
                </c:pt>
                <c:pt idx="7">
                  <c:v>5</c:v>
                </c:pt>
                <c:pt idx="8">
                  <c:v>4</c:v>
                </c:pt>
                <c:pt idx="9">
                  <c:v>4</c:v>
                </c:pt>
              </c:numCache>
            </c:numRef>
          </c:val>
        </c:ser>
        <c:dLbls>
          <c:numFmt formatCode="#,##0" sourceLinked="0"/>
          <c:txPr>
            <a:bodyPr/>
            <a:lstStyle/>
            <a:p>
              <a:pPr>
                <a:defRPr b="0" i="0" strike="noStrike" sz="1300" u="none">
                  <a:solidFill>
                    <a:srgbClr val="1E293B"/>
                  </a:solidFill>
                  <a:latin typeface="Inter"/>
                </a:defRPr>
              </a:pPr>
            </a:p>
          </c:txPr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gapWidth val="11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 b="0" i="0" u="none" strike="noStrike">
                    <a:solidFill>
                      <a:srgbClr val="1E293B"/>
                    </a:solidFill>
                    <a:latin typeface="Inter"/>
                  </a:defRPr>
                </a:pPr>
                <a:r>
                  <a:rPr b="0" i="0" u="none" strike="noStrike">
                    <a:solidFill>
                      <a:srgbClr val="1E293B"/>
                    </a:solidFill>
                    <a:latin typeface="Inter"/>
                  </a:rPr>
                  <a:t>Original contributions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300" b="0" i="0" u="none" strike="noStrike">
                <a:solidFill>
                  <a:srgbClr val="1E293B"/>
                </a:solidFill>
                <a:latin typeface="Inter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</c:scaling>
        <c:delete val="0"/>
        <c:axPos val="b"/>
        <c:majorGridlines>
          <c:spPr>
            <a:ln w="12700" cap="flat">
              <a:solidFill>
                <a:srgbClr val="E0E6F1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300" b="0" i="0" u="none" strike="noStrike">
                <a:solidFill>
                  <a:srgbClr val="1E293B"/>
                </a:solidFill>
                <a:latin typeface="Inter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241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hyperlink" Target="https://thefarmingforum.co.uk/index.php?threads/is-burnham-the-first-pm-to-visit-a-farm-since-cameron.442213/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ver-bar"/>
          <p:cNvSpPr/>
          <p:nvPr/>
        </p:nvSpPr>
        <p:spPr>
          <a:xfrm>
            <a:off x="609600" y="1219200"/>
            <a:ext cx="101600" cy="6019800"/>
          </a:xfrm>
          <a:prstGeom prst="rect">
            <a:avLst/>
          </a:prstGeom>
          <a:solidFill>
            <a:srgbClr val="0F4C81"/>
          </a:solidFill>
          <a:ln/>
        </p:spPr>
      </p:sp>
      <p:sp>
        <p:nvSpPr>
          <p:cNvPr id="3" name="cover-title"/>
          <p:cNvSpPr/>
          <p:nvPr/>
        </p:nvSpPr>
        <p:spPr>
          <a:xfrm>
            <a:off x="1219200" y="2133600"/>
            <a:ext cx="13208000" cy="1905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5670"/>
              </a:lnSpc>
              <a:buNone/>
            </a:pPr>
            <a:r>
              <a:rPr lang="en-US" altLang="en-US" sz="5400" dirty="0">
                <a:solidFill>
                  <a:srgbClr val="1E293B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Farm visit wins cautious welcome</a:t>
            </a:r>
            <a:endParaRPr lang="en-US" sz="5400" dirty="0"/>
          </a:p>
        </p:txBody>
      </p:sp>
      <p:sp>
        <p:nvSpPr>
          <p:cNvPr id="4" name="cover-divider"/>
          <p:cNvSpPr/>
          <p:nvPr/>
        </p:nvSpPr>
        <p:spPr>
          <a:xfrm>
            <a:off x="1270000" y="4140200"/>
            <a:ext cx="2489200" cy="9144"/>
          </a:xfrm>
          <a:prstGeom prst="line">
            <a:avLst/>
          </a:prstGeom>
          <a:ln w="25400">
            <a:solidFill>
              <a:srgbClr val="0F4C81"/>
            </a:solidFill>
            <a:prstDash val="solid"/>
          </a:ln>
        </p:spPr>
      </p:sp>
      <p:sp>
        <p:nvSpPr>
          <p:cNvPr id="5" name="cover-subtitle"/>
          <p:cNvSpPr/>
          <p:nvPr/>
        </p:nvSpPr>
        <p:spPr>
          <a:xfrm>
            <a:off x="1270000" y="4445000"/>
            <a:ext cx="11684000" cy="1168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75"/>
              </a:lnSpc>
              <a:buNone/>
            </a:pPr>
            <a:r>
              <a:rPr lang="en-US" altLang="en-US" sz="23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What 162 Farming Forum contributions reveal about trust, delivery and the £65 million drought package</a:t>
            </a:r>
            <a:endParaRPr lang="en-US" sz="2300" dirty="0"/>
          </a:p>
        </p:txBody>
      </p:sp>
      <p:sp>
        <p:nvSpPr>
          <p:cNvPr id="6" name="cover-presenter"/>
          <p:cNvSpPr/>
          <p:nvPr/>
        </p:nvSpPr>
        <p:spPr>
          <a:xfrm>
            <a:off x="1270000" y="6096000"/>
            <a:ext cx="4572000" cy="355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700" b="1" dirty="0">
                <a:solidFill>
                  <a:srgbClr val="0F4C81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TFF News</a:t>
            </a:r>
            <a:endParaRPr lang="en-US" sz="1700" dirty="0"/>
          </a:p>
        </p:txBody>
      </p:sp>
      <p:sp>
        <p:nvSpPr>
          <p:cNvPr id="7" name="cover-date"/>
          <p:cNvSpPr/>
          <p:nvPr/>
        </p:nvSpPr>
        <p:spPr>
          <a:xfrm>
            <a:off x="1270000" y="6553200"/>
            <a:ext cx="4572000" cy="355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26 August 2026</a:t>
            </a:r>
            <a:endParaRPr lang="en-US" sz="1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gagement-title"/>
          <p:cNvSpPr/>
          <p:nvPr/>
        </p:nvSpPr>
        <p:spPr>
          <a:xfrm>
            <a:off x="609600" y="381000"/>
            <a:ext cx="150368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000" dirty="0">
                <a:solidFill>
                  <a:srgbClr val="1E293B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Engagement was noticed, not banked</a:t>
            </a:r>
            <a:endParaRPr lang="en-US" sz="3000" dirty="0"/>
          </a:p>
        </p:txBody>
      </p:sp>
      <p:sp>
        <p:nvSpPr>
          <p:cNvPr id="3" name="engagement-rule"/>
          <p:cNvSpPr/>
          <p:nvPr/>
        </p:nvSpPr>
        <p:spPr>
          <a:xfrm>
            <a:off x="609600" y="1168400"/>
            <a:ext cx="15036800" cy="9144"/>
          </a:xfrm>
          <a:prstGeom prst="line">
            <a:avLst/>
          </a:prstGeom>
          <a:ln w="25400">
            <a:solidFill>
              <a:srgbClr val="0F4C81"/>
            </a:solidFill>
            <a:prstDash val="solid"/>
          </a:ln>
        </p:spPr>
      </p:sp>
      <p:sp>
        <p:nvSpPr>
          <p:cNvPr id="4" name="metric-one-bg"/>
          <p:cNvSpPr/>
          <p:nvPr/>
        </p:nvSpPr>
        <p:spPr>
          <a:xfrm>
            <a:off x="609600" y="1676400"/>
            <a:ext cx="3429000" cy="2260600"/>
          </a:xfrm>
          <a:prstGeom prst="rect">
            <a:avLst/>
          </a:prstGeom>
          <a:solidFill>
            <a:srgbClr val="F1F5F9"/>
          </a:solidFill>
          <a:ln/>
        </p:spPr>
      </p:sp>
      <p:sp>
        <p:nvSpPr>
          <p:cNvPr id="5" name="metric-one-label"/>
          <p:cNvSpPr/>
          <p:nvPr/>
        </p:nvSpPr>
        <p:spPr>
          <a:xfrm>
            <a:off x="863600" y="1955800"/>
            <a:ext cx="2921000" cy="330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5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CONTRIBUTIONS</a:t>
            </a:r>
            <a:endParaRPr lang="en-US" sz="1500" dirty="0"/>
          </a:p>
        </p:txBody>
      </p:sp>
      <p:sp>
        <p:nvSpPr>
          <p:cNvPr id="6" name="metric-one-value"/>
          <p:cNvSpPr/>
          <p:nvPr/>
        </p:nvSpPr>
        <p:spPr>
          <a:xfrm>
            <a:off x="863600" y="2463800"/>
            <a:ext cx="2921000" cy="863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5200" dirty="0">
                <a:solidFill>
                  <a:srgbClr val="0F4C81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162</a:t>
            </a:r>
            <a:endParaRPr lang="en-US" sz="5200" dirty="0"/>
          </a:p>
        </p:txBody>
      </p:sp>
      <p:sp>
        <p:nvSpPr>
          <p:cNvPr id="7" name="metric-one-note"/>
          <p:cNvSpPr/>
          <p:nvPr/>
        </p:nvSpPr>
        <p:spPr>
          <a:xfrm>
            <a:off x="863600" y="3378200"/>
            <a:ext cx="29210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15–19 August</a:t>
            </a:r>
            <a:endParaRPr lang="en-US" sz="1400" dirty="0"/>
          </a:p>
        </p:txBody>
      </p:sp>
      <p:sp>
        <p:nvSpPr>
          <p:cNvPr id="8" name="metric-two-bg"/>
          <p:cNvSpPr/>
          <p:nvPr/>
        </p:nvSpPr>
        <p:spPr>
          <a:xfrm>
            <a:off x="4343400" y="1676400"/>
            <a:ext cx="3429000" cy="2260600"/>
          </a:xfrm>
          <a:prstGeom prst="rect">
            <a:avLst/>
          </a:prstGeom>
          <a:solidFill>
            <a:srgbClr val="F1F5F9"/>
          </a:solidFill>
          <a:ln/>
        </p:spPr>
      </p:sp>
      <p:sp>
        <p:nvSpPr>
          <p:cNvPr id="9" name="metric-two-label"/>
          <p:cNvSpPr/>
          <p:nvPr/>
        </p:nvSpPr>
        <p:spPr>
          <a:xfrm>
            <a:off x="4597400" y="1955800"/>
            <a:ext cx="2921000" cy="330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5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TFF VIEWS</a:t>
            </a:r>
            <a:endParaRPr lang="en-US" sz="1500" dirty="0"/>
          </a:p>
        </p:txBody>
      </p:sp>
      <p:sp>
        <p:nvSpPr>
          <p:cNvPr id="10" name="metric-two-value"/>
          <p:cNvSpPr/>
          <p:nvPr/>
        </p:nvSpPr>
        <p:spPr>
          <a:xfrm>
            <a:off x="4597400" y="2463800"/>
            <a:ext cx="2921000" cy="863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5200" dirty="0">
                <a:solidFill>
                  <a:srgbClr val="0F4C81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4,568</a:t>
            </a:r>
            <a:endParaRPr lang="en-US" sz="5200" dirty="0"/>
          </a:p>
        </p:txBody>
      </p:sp>
      <p:sp>
        <p:nvSpPr>
          <p:cNvPr id="11" name="metric-two-note"/>
          <p:cNvSpPr/>
          <p:nvPr/>
        </p:nvSpPr>
        <p:spPr>
          <a:xfrm>
            <a:off x="4597400" y="3378200"/>
            <a:ext cx="29210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Authoritative API count</a:t>
            </a:r>
            <a:endParaRPr lang="en-US" sz="1400" dirty="0"/>
          </a:p>
        </p:txBody>
      </p:sp>
      <p:sp>
        <p:nvSpPr>
          <p:cNvPr id="12" name="metric-three-bg"/>
          <p:cNvSpPr/>
          <p:nvPr/>
        </p:nvSpPr>
        <p:spPr>
          <a:xfrm>
            <a:off x="8077200" y="1676400"/>
            <a:ext cx="3429000" cy="2260600"/>
          </a:xfrm>
          <a:prstGeom prst="rect">
            <a:avLst/>
          </a:prstGeom>
          <a:solidFill>
            <a:srgbClr val="F1F5F9"/>
          </a:solidFill>
          <a:ln/>
        </p:spPr>
      </p:sp>
      <p:sp>
        <p:nvSpPr>
          <p:cNvPr id="13" name="metric-three-label"/>
          <p:cNvSpPr/>
          <p:nvPr/>
        </p:nvSpPr>
        <p:spPr>
          <a:xfrm>
            <a:off x="8331200" y="1955800"/>
            <a:ext cx="2921000" cy="330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5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REACTIONS</a:t>
            </a:r>
            <a:endParaRPr lang="en-US" sz="1500" dirty="0"/>
          </a:p>
        </p:txBody>
      </p:sp>
      <p:sp>
        <p:nvSpPr>
          <p:cNvPr id="14" name="metric-three-value"/>
          <p:cNvSpPr/>
          <p:nvPr/>
        </p:nvSpPr>
        <p:spPr>
          <a:xfrm>
            <a:off x="8331200" y="2463800"/>
            <a:ext cx="2921000" cy="863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5200" dirty="0">
                <a:solidFill>
                  <a:srgbClr val="0F4C81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276</a:t>
            </a:r>
            <a:endParaRPr lang="en-US" sz="5200" dirty="0"/>
          </a:p>
        </p:txBody>
      </p:sp>
      <p:sp>
        <p:nvSpPr>
          <p:cNvPr id="15" name="metric-three-note"/>
          <p:cNvSpPr/>
          <p:nvPr/>
        </p:nvSpPr>
        <p:spPr>
          <a:xfrm>
            <a:off x="8331200" y="3378200"/>
            <a:ext cx="29210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Across all contributions</a:t>
            </a:r>
            <a:endParaRPr lang="en-US" sz="1400" dirty="0"/>
          </a:p>
        </p:txBody>
      </p:sp>
      <p:sp>
        <p:nvSpPr>
          <p:cNvPr id="16" name="metric-four-bg"/>
          <p:cNvSpPr/>
          <p:nvPr/>
        </p:nvSpPr>
        <p:spPr>
          <a:xfrm>
            <a:off x="11811000" y="1676400"/>
            <a:ext cx="3835400" cy="2260600"/>
          </a:xfrm>
          <a:prstGeom prst="rect">
            <a:avLst/>
          </a:prstGeom>
          <a:solidFill>
            <a:srgbClr val="F1F5F9"/>
          </a:solidFill>
          <a:ln/>
        </p:spPr>
      </p:sp>
      <p:sp>
        <p:nvSpPr>
          <p:cNvPr id="17" name="metric-four-label"/>
          <p:cNvSpPr/>
          <p:nvPr/>
        </p:nvSpPr>
        <p:spPr>
          <a:xfrm>
            <a:off x="12065000" y="1955800"/>
            <a:ext cx="3327400" cy="330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5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AVERAGE ENGAGEMENT</a:t>
            </a:r>
            <a:endParaRPr lang="en-US" sz="1500" dirty="0"/>
          </a:p>
        </p:txBody>
      </p:sp>
      <p:sp>
        <p:nvSpPr>
          <p:cNvPr id="18" name="metric-four-value"/>
          <p:cNvSpPr/>
          <p:nvPr/>
        </p:nvSpPr>
        <p:spPr>
          <a:xfrm>
            <a:off x="12065000" y="2463800"/>
            <a:ext cx="3327400" cy="863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5200" dirty="0">
                <a:solidFill>
                  <a:srgbClr val="0F4C81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1.70</a:t>
            </a:r>
            <a:endParaRPr lang="en-US" sz="5200" dirty="0"/>
          </a:p>
        </p:txBody>
      </p:sp>
      <p:sp>
        <p:nvSpPr>
          <p:cNvPr id="19" name="metric-four-note"/>
          <p:cNvSpPr/>
          <p:nvPr/>
        </p:nvSpPr>
        <p:spPr>
          <a:xfrm>
            <a:off x="12065000" y="3378200"/>
            <a:ext cx="33274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Reactions per contribution</a:t>
            </a:r>
            <a:endParaRPr lang="en-US" sz="1400" dirty="0"/>
          </a:p>
        </p:txBody>
      </p:sp>
      <p:sp>
        <p:nvSpPr>
          <p:cNvPr id="20" name="date-range-label"/>
          <p:cNvSpPr/>
          <p:nvPr/>
        </p:nvSpPr>
        <p:spPr>
          <a:xfrm>
            <a:off x="609600" y="4267200"/>
            <a:ext cx="15036800" cy="355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buNone/>
            </a:pPr>
            <a:r>
              <a:rPr lang="en-US" altLang="en-US" sz="15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Conversation window: Friday 15 August → Tuesday 19 August 2026</a:t>
            </a:r>
            <a:endParaRPr lang="en-US" sz="1500" dirty="0"/>
          </a:p>
        </p:txBody>
      </p:sp>
      <p:sp>
        <p:nvSpPr>
          <p:cNvPr id="21" name="insight-band"/>
          <p:cNvSpPr/>
          <p:nvPr/>
        </p:nvSpPr>
        <p:spPr>
          <a:xfrm>
            <a:off x="609600" y="4953000"/>
            <a:ext cx="15036800" cy="2794000"/>
          </a:xfrm>
          <a:prstGeom prst="rect">
            <a:avLst/>
          </a:prstGeom>
          <a:solidFill>
            <a:srgbClr val="1E293B"/>
          </a:solidFill>
          <a:ln/>
        </p:spPr>
      </p:sp>
      <p:sp>
        <p:nvSpPr>
          <p:cNvPr id="22" name="insight-kicker"/>
          <p:cNvSpPr/>
          <p:nvPr/>
        </p:nvSpPr>
        <p:spPr>
          <a:xfrm>
            <a:off x="1219200" y="5461000"/>
            <a:ext cx="2794000" cy="330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5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CENTRAL SHIFT</a:t>
            </a:r>
            <a:endParaRPr lang="en-US" sz="1500" dirty="0"/>
          </a:p>
        </p:txBody>
      </p:sp>
      <p:sp>
        <p:nvSpPr>
          <p:cNvPr id="23" name="insight-main"/>
          <p:cNvSpPr/>
          <p:nvPr/>
        </p:nvSpPr>
        <p:spPr>
          <a:xfrm>
            <a:off x="1219200" y="5969000"/>
            <a:ext cx="13208000" cy="11176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910"/>
              </a:lnSpc>
              <a:buNone/>
            </a:pPr>
            <a:r>
              <a:rPr lang="en-US" altLang="en-US" sz="3400" dirty="0">
                <a:solidFill>
                  <a:srgbClr val="FFFFFF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The question moved from </a:t>
            </a:r>
            <a:r>
              <a:rPr lang="en-US" altLang="en-US" sz="3400" i="1" dirty="0">
                <a:solidFill>
                  <a:srgbClr val="FFFFFF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who visited?</a:t>
            </a:r>
            <a:r>
              <a:rPr lang="en-US" altLang="en-US" sz="3400" dirty="0">
                <a:solidFill>
                  <a:srgbClr val="FFFFFF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 to </a:t>
            </a:r>
            <a:r>
              <a:rPr lang="en-US" altLang="en-US" sz="3400" b="1" dirty="0">
                <a:solidFill>
                  <a:srgbClr val="FFFFFF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what will be delivered?</a:t>
            </a:r>
            <a:endParaRPr lang="en-US" sz="3400" dirty="0"/>
          </a:p>
        </p:txBody>
      </p:sp>
      <p:sp>
        <p:nvSpPr>
          <p:cNvPr id="24" name="engagement-source"/>
          <p:cNvSpPr/>
          <p:nvPr/>
        </p:nvSpPr>
        <p:spPr>
          <a:xfrm>
            <a:off x="609600" y="8686800"/>
            <a:ext cx="13716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1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TFF Read API; deterministic conversation analysis.</a:t>
            </a:r>
            <a:endParaRPr lang="en-US" sz="1100" dirty="0"/>
          </a:p>
        </p:txBody>
      </p:sp>
      <p:sp>
        <p:nvSpPr>
          <p:cNvPr id="25" name="engagement-page"/>
          <p:cNvSpPr/>
          <p:nvPr/>
        </p:nvSpPr>
        <p:spPr>
          <a:xfrm>
            <a:off x="15049500" y="8686800"/>
            <a:ext cx="5969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1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</a:t>
            </a:r>
            <a:endParaRPr lang="en-US" sz="1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ckage-title"/>
          <p:cNvSpPr/>
          <p:nvPr/>
        </p:nvSpPr>
        <p:spPr>
          <a:xfrm>
            <a:off x="609600" y="381000"/>
            <a:ext cx="150368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000" dirty="0">
                <a:solidFill>
                  <a:srgbClr val="1E293B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The package combined cash and flexibility</a:t>
            </a:r>
            <a:endParaRPr lang="en-US" sz="3000" dirty="0"/>
          </a:p>
        </p:txBody>
      </p:sp>
      <p:sp>
        <p:nvSpPr>
          <p:cNvPr id="3" name="package-rule"/>
          <p:cNvSpPr/>
          <p:nvPr/>
        </p:nvSpPr>
        <p:spPr>
          <a:xfrm>
            <a:off x="609600" y="1168400"/>
            <a:ext cx="15036800" cy="9144"/>
          </a:xfrm>
          <a:prstGeom prst="line">
            <a:avLst/>
          </a:prstGeom>
          <a:ln w="25400">
            <a:solidFill>
              <a:srgbClr val="0F4C81"/>
            </a:solidFill>
            <a:prstDash val="solid"/>
          </a:ln>
        </p:spPr>
      </p:sp>
      <p:graphicFrame>
        <p:nvGraphicFramePr>
          <p:cNvPr id="4" name="policy-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09600" y="1676400"/>
          <a:ext cx="15036800" cy="5003800"/>
        </p:xfrm>
        <a:graphic>
          <a:graphicData uri="http://schemas.openxmlformats.org/drawingml/2006/table">
            <a:tbl>
              <a:tblPr/>
              <a:tblGrid>
                <a:gridCol w="2756742"/>
                <a:gridCol w="2506138"/>
                <a:gridCol w="5137578"/>
                <a:gridCol w="4636342"/>
              </a:tblGrid>
              <a:tr h="685801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Measure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27000" marB="1270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noFill/>
                    </a:lnT>
                    <a:lnB w="25400" cap="flat" cmpd="sng" algn="ctr">
                      <a:solidFill>
                        <a:srgbClr val="0F4C8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Scale / timing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27000" marB="1270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noFill/>
                    </a:lnT>
                    <a:lnB w="25400" cap="flat" cmpd="sng" algn="ctr">
                      <a:solidFill>
                        <a:srgbClr val="0F4C8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Practical change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27000" marB="1270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noFill/>
                    </a:lnT>
                    <a:lnB w="25400" cap="flat" cmpd="sng" algn="ctr">
                      <a:solidFill>
                        <a:srgbClr val="0F4C8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Delivery test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27000" marB="1270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25400" cap="flat" cmpd="sng" algn="ctr">
                      <a:solidFill>
                        <a:srgbClr val="0F4C8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SFI26 Window 2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27000" marB="1270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F4C8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0F4C81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+£50m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  <a:p>
                      <a:pPr algn="ctr" indent="0" marL="0">
                        <a:buNone/>
                      </a:pPr>
                      <a:r>
                        <a:rPr lang="en-US" altLang="en-US" sz="1300" dirty="0">
                          <a:solidFill>
                            <a:srgbClr val="64748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£290m total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27000" marB="1270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F4C8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More budget for new agreements; window due to open in September.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27000" marB="1270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F4C8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Application access and payment timing for farms under current pressure.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27000" marB="1270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25400" cap="flat" cmpd="sng" algn="ctr">
                      <a:solidFill>
                        <a:srgbClr val="0F4C8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Water storage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27000" marB="1270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0F4C81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Up to £15m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  <a:p>
                      <a:pPr algn="ctr" indent="0" marL="0">
                        <a:buNone/>
                      </a:pPr>
                      <a:r>
                        <a:rPr lang="en-US" altLang="en-US" sz="1300" dirty="0">
                          <a:solidFill>
                            <a:srgbClr val="64748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Autumn launch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27000" marB="1270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Grant support for on-farm reservoirs serving crop irrigation.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27000" marB="1270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Eligible items, grant rates and planning alignment.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27000" marB="1270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ELM flexibility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27000" marB="1270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Available during drought status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27000" marB="1270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Cutting, grazing, firebreaks and delayed establishment without losing payments.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27000" marB="1270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Clear county status, usable guidance and timely approvals.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27000" marB="1270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Water access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27000" marB="1270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noFill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Immediate and from September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27000" marB="1270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noFill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Faster temporary abstraction changes and simpler long-duration reservoir licensing.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27000" marB="1270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noFill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Whether permissions arrive when water is actually needed.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27000" marB="1270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noFill/>
                    </a:lnB>
                    <a:solidFill>
                      <a:srgbClr val="F1F5F9"/>
                    </a:solidFill>
                  </a:tcPr>
                </a:tc>
              </a:tr>
            </a:tbl>
          </a:graphicData>
        </a:graphic>
      </p:graphicFrame>
      <p:sp>
        <p:nvSpPr>
          <p:cNvPr id="5" name="package-insight-bg"/>
          <p:cNvSpPr/>
          <p:nvPr/>
        </p:nvSpPr>
        <p:spPr>
          <a:xfrm>
            <a:off x="609600" y="7061200"/>
            <a:ext cx="15036800" cy="1041400"/>
          </a:xfrm>
          <a:prstGeom prst="rect">
            <a:avLst/>
          </a:prstGeom>
          <a:solidFill>
            <a:srgbClr val="F1F5F9"/>
          </a:solidFill>
          <a:ln/>
        </p:spPr>
      </p:sp>
      <p:sp>
        <p:nvSpPr>
          <p:cNvPr id="6" name="package-insight"/>
          <p:cNvSpPr/>
          <p:nvPr/>
        </p:nvSpPr>
        <p:spPr>
          <a:xfrm>
            <a:off x="965200" y="7315200"/>
            <a:ext cx="14325600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altLang="en-US" sz="1800" b="1" dirty="0">
                <a:solidFill>
                  <a:srgbClr val="0F4C81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argument was not whether help was welcome.</a:t>
            </a:r>
            <a:r>
              <a:rPr lang="en-US" altLang="en-US" sz="18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It was whether budgets, rules and dates would convert into usable support.</a:t>
            </a:r>
            <a:endParaRPr lang="en-US" sz="1800" dirty="0"/>
          </a:p>
        </p:txBody>
      </p:sp>
      <p:sp>
        <p:nvSpPr>
          <p:cNvPr id="7" name="package-source"/>
          <p:cNvSpPr/>
          <p:nvPr/>
        </p:nvSpPr>
        <p:spPr>
          <a:xfrm>
            <a:off x="609600" y="8686800"/>
            <a:ext cx="13716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1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Sources: Defra Farming Blog; BBC News; Guardian reporting.</a:t>
            </a:r>
            <a:endParaRPr lang="en-US" sz="1100" dirty="0"/>
          </a:p>
        </p:txBody>
      </p:sp>
      <p:sp>
        <p:nvSpPr>
          <p:cNvPr id="8" name="package-page"/>
          <p:cNvSpPr/>
          <p:nvPr/>
        </p:nvSpPr>
        <p:spPr>
          <a:xfrm>
            <a:off x="15049500" y="8686800"/>
            <a:ext cx="5969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1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</a:t>
            </a:r>
            <a:endParaRPr lang="en-US" sz="11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ntiment-title"/>
          <p:cNvSpPr/>
          <p:nvPr/>
        </p:nvSpPr>
        <p:spPr>
          <a:xfrm>
            <a:off x="609600" y="381000"/>
            <a:ext cx="150368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000" dirty="0">
                <a:solidFill>
                  <a:srgbClr val="1E293B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Neutral analysis sat beside strong scepticism</a:t>
            </a:r>
            <a:endParaRPr lang="en-US" sz="3000" dirty="0"/>
          </a:p>
        </p:txBody>
      </p:sp>
      <p:sp>
        <p:nvSpPr>
          <p:cNvPr id="3" name="sentiment-rule"/>
          <p:cNvSpPr/>
          <p:nvPr/>
        </p:nvSpPr>
        <p:spPr>
          <a:xfrm>
            <a:off x="609600" y="1168400"/>
            <a:ext cx="15036800" cy="9144"/>
          </a:xfrm>
          <a:prstGeom prst="line">
            <a:avLst/>
          </a:prstGeom>
          <a:ln w="25400">
            <a:solidFill>
              <a:srgbClr val="0F4C81"/>
            </a:solidFill>
            <a:prstDash val="solid"/>
          </a:ln>
        </p:spPr>
      </p:sp>
      <p:sp>
        <p:nvSpPr>
          <p:cNvPr id="4" name="negative-share"/>
          <p:cNvSpPr/>
          <p:nvPr/>
        </p:nvSpPr>
        <p:spPr>
          <a:xfrm>
            <a:off x="609600" y="1905000"/>
            <a:ext cx="2032000" cy="762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4400" dirty="0">
                <a:solidFill>
                  <a:srgbClr val="EF4444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42.6%</a:t>
            </a:r>
            <a:endParaRPr lang="en-US" sz="4400" dirty="0"/>
          </a:p>
        </p:txBody>
      </p:sp>
      <p:sp>
        <p:nvSpPr>
          <p:cNvPr id="5" name="negative-label"/>
          <p:cNvSpPr/>
          <p:nvPr/>
        </p:nvSpPr>
        <p:spPr>
          <a:xfrm>
            <a:off x="2768600" y="2082800"/>
            <a:ext cx="3810000" cy="482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8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Negative</a:t>
            </a:r>
            <a:r>
              <a:rPr lang="en-US" altLang="en-US" sz="18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69 contributions</a:t>
            </a:r>
            <a:endParaRPr lang="en-US" sz="1800" dirty="0"/>
          </a:p>
        </p:txBody>
      </p:sp>
      <p:sp>
        <p:nvSpPr>
          <p:cNvPr id="6" name="neutral-share"/>
          <p:cNvSpPr/>
          <p:nvPr/>
        </p:nvSpPr>
        <p:spPr>
          <a:xfrm>
            <a:off x="609600" y="3225800"/>
            <a:ext cx="2032000" cy="762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4400" dirty="0">
                <a:solidFill>
                  <a:srgbClr val="64748B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47.5%</a:t>
            </a:r>
            <a:endParaRPr lang="en-US" sz="4400" dirty="0"/>
          </a:p>
        </p:txBody>
      </p:sp>
      <p:sp>
        <p:nvSpPr>
          <p:cNvPr id="7" name="neutral-label"/>
          <p:cNvSpPr/>
          <p:nvPr/>
        </p:nvSpPr>
        <p:spPr>
          <a:xfrm>
            <a:off x="2768600" y="3403600"/>
            <a:ext cx="3810000" cy="482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8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Neutral</a:t>
            </a:r>
            <a:r>
              <a:rPr lang="en-US" altLang="en-US" sz="18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77 contributions</a:t>
            </a:r>
            <a:endParaRPr lang="en-US" sz="1800" dirty="0"/>
          </a:p>
        </p:txBody>
      </p:sp>
      <p:sp>
        <p:nvSpPr>
          <p:cNvPr id="8" name="positive-share"/>
          <p:cNvSpPr/>
          <p:nvPr/>
        </p:nvSpPr>
        <p:spPr>
          <a:xfrm>
            <a:off x="609600" y="4546600"/>
            <a:ext cx="2032000" cy="762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4400" dirty="0">
                <a:solidFill>
                  <a:srgbClr val="0F4C81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9.9%</a:t>
            </a:r>
            <a:endParaRPr lang="en-US" sz="4400" dirty="0"/>
          </a:p>
        </p:txBody>
      </p:sp>
      <p:sp>
        <p:nvSpPr>
          <p:cNvPr id="9" name="positive-label"/>
          <p:cNvSpPr/>
          <p:nvPr/>
        </p:nvSpPr>
        <p:spPr>
          <a:xfrm>
            <a:off x="2768600" y="4724400"/>
            <a:ext cx="3810000" cy="482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8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Positive</a:t>
            </a:r>
            <a:r>
              <a:rPr lang="en-US" altLang="en-US" sz="18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16 contributions</a:t>
            </a:r>
            <a:endParaRPr lang="en-US" sz="1800" dirty="0"/>
          </a:p>
        </p:txBody>
      </p:sp>
      <p:sp>
        <p:nvSpPr>
          <p:cNvPr id="10" name="sentiment-divider"/>
          <p:cNvSpPr/>
          <p:nvPr/>
        </p:nvSpPr>
        <p:spPr>
          <a:xfrm>
            <a:off x="609600" y="5969000"/>
            <a:ext cx="5969000" cy="9144"/>
          </a:xfrm>
          <a:prstGeom prst="line">
            <a:avLst/>
          </a:prstGeom>
          <a:ln w="25400">
            <a:solidFill>
              <a:srgbClr val="E2E8F0"/>
            </a:solidFill>
            <a:prstDash val="solid"/>
          </a:ln>
        </p:spPr>
      </p:sp>
      <p:sp>
        <p:nvSpPr>
          <p:cNvPr id="11" name="sentiment-insight"/>
          <p:cNvSpPr/>
          <p:nvPr/>
        </p:nvSpPr>
        <p:spPr>
          <a:xfrm>
            <a:off x="609600" y="6350000"/>
            <a:ext cx="5969000" cy="149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00"/>
              </a:lnSpc>
              <a:buNone/>
            </a:pPr>
            <a:r>
              <a:rPr lang="en-US" altLang="en-US" sz="20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Positive contributions drew the highest average reactions, but remained a small minority. The overall tone was </a:t>
            </a:r>
            <a:r>
              <a:rPr lang="en-US" altLang="en-US" sz="20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cautious rather than celebratory</a:t>
            </a:r>
            <a:r>
              <a:rPr lang="en-US" altLang="en-US" sz="20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</a:t>
            </a:r>
            <a:endParaRPr lang="en-US" sz="2000" dirty="0"/>
          </a:p>
        </p:txBody>
      </p:sp>
      <p:pic>
        <p:nvPicPr>
          <p:cNvPr id="12" name="sentiment-chart" descr="preencoded.png">    </p:cNvPr>
          <p:cNvPicPr>
            <a:picLocks noChangeAspect="1"/>
          </p:cNvPicPr>
          <p:nvPr/>
        </p:nvPicPr>
        <p:blipFill>
          <a:blip r:embed="rId1"/>
          <a:srcRect l="0" r="0" t="-15950" b="-15950"/>
          <a:stretch/>
        </p:blipFill>
        <p:spPr>
          <a:xfrm>
            <a:off x="7264400" y="1600200"/>
            <a:ext cx="8382000" cy="6350000"/>
          </a:xfrm>
          <a:prstGeom prst="rect">
            <a:avLst/>
          </a:prstGeom>
        </p:spPr>
      </p:pic>
      <p:sp>
        <p:nvSpPr>
          <p:cNvPr id="13" name="sentiment-source"/>
          <p:cNvSpPr/>
          <p:nvPr/>
        </p:nvSpPr>
        <p:spPr>
          <a:xfrm>
            <a:off x="609600" y="8686800"/>
            <a:ext cx="13716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1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TFF contribution-level classification using gpt-5-mini; deterministic aggregation.</a:t>
            </a:r>
            <a:endParaRPr lang="en-US" sz="1100" dirty="0"/>
          </a:p>
        </p:txBody>
      </p:sp>
      <p:sp>
        <p:nvSpPr>
          <p:cNvPr id="14" name="sentiment-page"/>
          <p:cNvSpPr/>
          <p:nvPr/>
        </p:nvSpPr>
        <p:spPr>
          <a:xfrm>
            <a:off x="15049500" y="8686800"/>
            <a:ext cx="5969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1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4</a:t>
            </a:r>
            <a:endParaRPr lang="en-US" sz="11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hemes-title"/>
          <p:cNvSpPr/>
          <p:nvPr/>
        </p:nvSpPr>
        <p:spPr>
          <a:xfrm>
            <a:off x="609600" y="381000"/>
            <a:ext cx="150368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000" dirty="0">
                <a:solidFill>
                  <a:srgbClr val="1E293B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The debate moved rapidly beyond drought</a:t>
            </a:r>
            <a:endParaRPr lang="en-US" sz="3000" dirty="0"/>
          </a:p>
        </p:txBody>
      </p:sp>
      <p:sp>
        <p:nvSpPr>
          <p:cNvPr id="3" name="themes-rule"/>
          <p:cNvSpPr/>
          <p:nvPr/>
        </p:nvSpPr>
        <p:spPr>
          <a:xfrm>
            <a:off x="609600" y="1168400"/>
            <a:ext cx="15036800" cy="9144"/>
          </a:xfrm>
          <a:prstGeom prst="line">
            <a:avLst/>
          </a:prstGeom>
          <a:ln w="25400">
            <a:solidFill>
              <a:srgbClr val="0F4C81"/>
            </a:solidFill>
            <a:prstDash val="solid"/>
          </a:ln>
        </p:spPr>
      </p:sp>
      <p:pic>
        <p:nvPicPr>
          <p:cNvPr id="4" name="themes-chart" descr="preencoded.png">    </p:cNvPr>
          <p:cNvPicPr>
            <a:picLocks noChangeAspect="1"/>
          </p:cNvPicPr>
          <p:nvPr/>
        </p:nvPicPr>
        <p:blipFill>
          <a:blip r:embed="rId1"/>
          <a:srcRect l="0" r="0" t="-2258" b="-2258"/>
          <a:stretch/>
        </p:blipFill>
        <p:spPr>
          <a:xfrm>
            <a:off x="609600" y="1600200"/>
            <a:ext cx="9525000" cy="6426200"/>
          </a:xfrm>
          <a:prstGeom prst="rect">
            <a:avLst/>
          </a:prstGeom>
        </p:spPr>
      </p:pic>
      <p:sp>
        <p:nvSpPr>
          <p:cNvPr id="5" name="themes-divider"/>
          <p:cNvSpPr/>
          <p:nvPr/>
        </p:nvSpPr>
        <p:spPr>
          <a:xfrm>
            <a:off x="10414000" y="1778000"/>
            <a:ext cx="9144" cy="6172200"/>
          </a:xfrm>
          <a:prstGeom prst="line">
            <a:avLst/>
          </a:prstGeom>
          <a:ln w="25400">
            <a:solidFill>
              <a:srgbClr val="E2E8F0"/>
            </a:solidFill>
            <a:prstDash val="solid"/>
          </a:ln>
        </p:spPr>
      </p:sp>
      <p:sp>
        <p:nvSpPr>
          <p:cNvPr id="6" name="themes-kicker"/>
          <p:cNvSpPr/>
          <p:nvPr/>
        </p:nvSpPr>
        <p:spPr>
          <a:xfrm>
            <a:off x="10845800" y="1905000"/>
            <a:ext cx="4191000" cy="355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5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EDITORIAL SHIFT</a:t>
            </a:r>
            <a:endParaRPr lang="en-US" sz="1500" dirty="0"/>
          </a:p>
        </p:txBody>
      </p:sp>
      <p:sp>
        <p:nvSpPr>
          <p:cNvPr id="7" name="themes-insight"/>
          <p:cNvSpPr/>
          <p:nvPr/>
        </p:nvSpPr>
        <p:spPr>
          <a:xfrm>
            <a:off x="10845800" y="2489200"/>
            <a:ext cx="4191000" cy="13208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450"/>
              </a:lnSpc>
              <a:buNone/>
            </a:pPr>
            <a:r>
              <a:rPr lang="en-US" altLang="en-US" sz="3000" dirty="0">
                <a:solidFill>
                  <a:srgbClr val="0F4C81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The visit became a proxy for a much wider trust argument.</a:t>
            </a:r>
            <a:endParaRPr lang="en-US" sz="3000" dirty="0"/>
          </a:p>
        </p:txBody>
      </p:sp>
      <p:sp>
        <p:nvSpPr>
          <p:cNvPr id="8" name="themes-points"/>
          <p:cNvSpPr/>
          <p:nvPr/>
        </p:nvSpPr>
        <p:spPr>
          <a:xfrm>
            <a:off x="10845800" y="4191000"/>
            <a:ext cx="4267200" cy="279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30"/>
              </a:lnSpc>
              <a:buNone/>
            </a:pPr>
            <a:r>
              <a:rPr lang="en-US" altLang="en-US" sz="18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22.8%</a:t>
            </a:r>
            <a:r>
              <a:rPr lang="en-US" altLang="en-US" sz="18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taxation and wealth mobility</a:t>
            </a:r>
            <a:endParaRPr lang="en-US" sz="1800" dirty="0"/>
          </a:p>
          <a:p>
            <a:pPr algn="l" indent="0" marL="0">
              <a:lnSpc>
                <a:spcPts val="2430"/>
              </a:lnSpc>
              <a:spcBef>
                <a:spcPts val="1600"/>
              </a:spcBef>
              <a:buNone/>
            </a:pPr>
            <a:r>
              <a:rPr lang="en-US" altLang="en-US" sz="18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20.4%</a:t>
            </a:r>
            <a:r>
              <a:rPr lang="en-US" altLang="en-US" sz="18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party politics and ideology</a:t>
            </a:r>
            <a:endParaRPr lang="en-US" sz="1800" dirty="0"/>
          </a:p>
          <a:p>
            <a:pPr algn="l" indent="0" marL="0">
              <a:lnSpc>
                <a:spcPts val="2430"/>
              </a:lnSpc>
              <a:spcBef>
                <a:spcPts val="1600"/>
              </a:spcBef>
              <a:buNone/>
            </a:pPr>
            <a:r>
              <a:rPr lang="en-US" altLang="en-US" sz="18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16.7%</a:t>
            </a:r>
            <a:r>
              <a:rPr lang="en-US" altLang="en-US" sz="18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trust and delivery</a:t>
            </a:r>
            <a:endParaRPr lang="en-US" sz="1800" dirty="0"/>
          </a:p>
          <a:p>
            <a:pPr algn="l" indent="0" marL="0">
              <a:lnSpc>
                <a:spcPts val="2430"/>
              </a:lnSpc>
              <a:spcBef>
                <a:spcPts val="1600"/>
              </a:spcBef>
              <a:buNone/>
            </a:pPr>
            <a:r>
              <a:rPr lang="en-US" altLang="en-US" sz="18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13.0%</a:t>
            </a:r>
            <a:r>
              <a:rPr lang="en-US" altLang="en-US" sz="18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the farm visit itself</a:t>
            </a:r>
            <a:endParaRPr lang="en-US" sz="1800" dirty="0"/>
          </a:p>
        </p:txBody>
      </p:sp>
      <p:sp>
        <p:nvSpPr>
          <p:cNvPr id="9" name="themes-method"/>
          <p:cNvSpPr/>
          <p:nvPr/>
        </p:nvSpPr>
        <p:spPr>
          <a:xfrm>
            <a:off x="10845800" y="7213600"/>
            <a:ext cx="4267200" cy="711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560"/>
              </a:lnSpc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Multi-label themes: one contribution may carry up to three tags, so shares do not total 100%.</a:t>
            </a:r>
            <a:endParaRPr lang="en-US" sz="1200" dirty="0"/>
          </a:p>
        </p:txBody>
      </p:sp>
      <p:sp>
        <p:nvSpPr>
          <p:cNvPr id="10" name="themes-source"/>
          <p:cNvSpPr/>
          <p:nvPr/>
        </p:nvSpPr>
        <p:spPr>
          <a:xfrm>
            <a:off x="609600" y="8686800"/>
            <a:ext cx="13716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1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TFF contribution-level classification; percentages calculated across 162 contributions.</a:t>
            </a:r>
            <a:endParaRPr lang="en-US" sz="1100" dirty="0"/>
          </a:p>
        </p:txBody>
      </p:sp>
      <p:sp>
        <p:nvSpPr>
          <p:cNvPr id="11" name="themes-page"/>
          <p:cNvSpPr/>
          <p:nvPr/>
        </p:nvSpPr>
        <p:spPr>
          <a:xfrm>
            <a:off x="15049500" y="8686800"/>
            <a:ext cx="5969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1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5</a:t>
            </a:r>
            <a:endParaRPr lang="en-US" sz="11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oices-title"/>
          <p:cNvSpPr/>
          <p:nvPr/>
        </p:nvSpPr>
        <p:spPr>
          <a:xfrm>
            <a:off x="609600" y="381000"/>
            <a:ext cx="150368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000" dirty="0">
                <a:solidFill>
                  <a:srgbClr val="1E293B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A few voices sustained much of the exchange</a:t>
            </a:r>
            <a:endParaRPr lang="en-US" sz="3000" dirty="0"/>
          </a:p>
        </p:txBody>
      </p:sp>
      <p:sp>
        <p:nvSpPr>
          <p:cNvPr id="3" name="voices-rule"/>
          <p:cNvSpPr/>
          <p:nvPr/>
        </p:nvSpPr>
        <p:spPr>
          <a:xfrm>
            <a:off x="609600" y="1168400"/>
            <a:ext cx="15036800" cy="9144"/>
          </a:xfrm>
          <a:prstGeom prst="line">
            <a:avLst/>
          </a:prstGeom>
          <a:ln w="25400">
            <a:solidFill>
              <a:srgbClr val="0F4C81"/>
            </a:solidFill>
            <a:prstDash val="solid"/>
          </a:ln>
        </p:spPr>
      </p:sp>
      <p:graphicFrame>
        <p:nvGraphicFramePr>
          <p:cNvPr id="4" name="voices-chart" descr=""/>
          <p:cNvGraphicFramePr/>
          <p:nvPr/>
        </p:nvGraphicFramePr>
        <p:xfrm>
          <a:off x="609600" y="1676400"/>
          <a:ext cx="9575800" cy="635000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5" name="voices-divider"/>
          <p:cNvSpPr/>
          <p:nvPr/>
        </p:nvSpPr>
        <p:spPr>
          <a:xfrm>
            <a:off x="10541000" y="1778000"/>
            <a:ext cx="9144" cy="6172200"/>
          </a:xfrm>
          <a:prstGeom prst="line">
            <a:avLst/>
          </a:prstGeom>
          <a:ln w="25400">
            <a:solidFill>
              <a:srgbClr val="E2E8F0"/>
            </a:solidFill>
            <a:prstDash val="solid"/>
          </a:ln>
        </p:spPr>
      </p:sp>
      <p:sp>
        <p:nvSpPr>
          <p:cNvPr id="6" name="voices-table-label"/>
          <p:cNvSpPr/>
          <p:nvPr/>
        </p:nvSpPr>
        <p:spPr>
          <a:xfrm>
            <a:off x="10871200" y="1803400"/>
            <a:ext cx="4267200" cy="330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5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REACTIONS AMONG LEADING VOICES</a:t>
            </a:r>
            <a:endParaRPr lang="en-US" sz="1500" dirty="0"/>
          </a:p>
        </p:txBody>
      </p:sp>
      <p:graphicFrame>
        <p:nvGraphicFramePr>
          <p:cNvPr id="7" name="voices-reactions-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10871200" y="2311400"/>
          <a:ext cx="4267200" cy="2971800"/>
        </p:xfrm>
        <a:graphic>
          <a:graphicData uri="http://schemas.openxmlformats.org/drawingml/2006/table">
            <a:tbl>
              <a:tblPr/>
              <a:tblGrid>
                <a:gridCol w="2761130"/>
                <a:gridCol w="1506070"/>
              </a:tblGrid>
              <a:tr h="5334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Contributor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27000" marR="127000" marT="101600" marB="1016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noFill/>
                    </a:lnT>
                    <a:lnB w="25400" cap="flat" cmpd="sng" algn="ctr">
                      <a:solidFill>
                        <a:srgbClr val="0F4C8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Reactions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27000" marR="127000" marT="101600" marB="1016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25400" cap="flat" cmpd="sng" algn="ctr">
                      <a:solidFill>
                        <a:srgbClr val="0F4C8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Properjob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27000" marR="127000" marT="101600" marB="1016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F4C8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45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27000" marR="127000" marT="101600" marB="1016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25400" cap="flat" cmpd="sng" algn="ctr">
                      <a:solidFill>
                        <a:srgbClr val="0F4C8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Clive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27000" marR="127000" marT="101600" marB="1016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32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27000" marR="127000" marT="101600" marB="1016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BrianV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27000" marR="127000" marT="101600" marB="1016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21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27000" marR="127000" marT="101600" marB="1016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Bury the Trash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27000" marR="127000" marT="101600" marB="1016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noFill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1E293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15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27000" marR="127000" marT="101600" marB="1016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noFill/>
                    </a:lnB>
                    <a:solidFill>
                      <a:srgbClr val="F1F5F9"/>
                    </a:solidFill>
                  </a:tcPr>
                </a:tc>
              </a:tr>
            </a:tbl>
          </a:graphicData>
        </a:graphic>
      </p:graphicFrame>
      <p:sp>
        <p:nvSpPr>
          <p:cNvPr id="8" name="voices-insight"/>
          <p:cNvSpPr/>
          <p:nvPr/>
        </p:nvSpPr>
        <p:spPr>
          <a:xfrm>
            <a:off x="10871200" y="5816600"/>
            <a:ext cx="4267200" cy="1676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08"/>
              </a:lnSpc>
              <a:buNone/>
            </a:pPr>
            <a:r>
              <a:rPr lang="en-US" altLang="en-US" sz="1900" b="1" dirty="0">
                <a:solidFill>
                  <a:srgbClr val="0F4C81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Volume and approval were not the same thing.</a:t>
            </a:r>
            <a:endParaRPr lang="en-US" sz="1900" dirty="0"/>
          </a:p>
          <a:p>
            <a:pPr algn="l" indent="0" marL="0">
              <a:lnSpc>
                <a:spcPts val="2508"/>
              </a:lnSpc>
              <a:spcBef>
                <a:spcPts val="1400"/>
              </a:spcBef>
              <a:buNone/>
            </a:pPr>
            <a:r>
              <a:rPr lang="en-US" altLang="en-US" sz="19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Properjob contributed fewer entries than Clive but received the highest reaction total.</a:t>
            </a:r>
            <a:endParaRPr lang="en-US" sz="1900" dirty="0"/>
          </a:p>
        </p:txBody>
      </p:sp>
      <p:sp>
        <p:nvSpPr>
          <p:cNvPr id="9" name="voices-source"/>
          <p:cNvSpPr/>
          <p:nvPr/>
        </p:nvSpPr>
        <p:spPr>
          <a:xfrm>
            <a:off x="609600" y="8686800"/>
            <a:ext cx="13716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1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TFF Read API. Screen names shown exactly as supplied; no claim of representativeness.</a:t>
            </a:r>
            <a:endParaRPr lang="en-US" sz="1100" dirty="0"/>
          </a:p>
        </p:txBody>
      </p:sp>
      <p:sp>
        <p:nvSpPr>
          <p:cNvPr id="10" name="voices-page"/>
          <p:cNvSpPr/>
          <p:nvPr/>
        </p:nvSpPr>
        <p:spPr>
          <a:xfrm>
            <a:off x="15049500" y="8686800"/>
            <a:ext cx="5969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1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6</a:t>
            </a:r>
            <a:endParaRPr lang="en-US" sz="1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meline-title"/>
          <p:cNvSpPr/>
          <p:nvPr/>
        </p:nvSpPr>
        <p:spPr>
          <a:xfrm>
            <a:off x="609600" y="381000"/>
            <a:ext cx="150368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000" dirty="0">
                <a:solidFill>
                  <a:srgbClr val="1E293B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Tone hardened as the conversation widened</a:t>
            </a:r>
            <a:endParaRPr lang="en-US" sz="3000" dirty="0"/>
          </a:p>
        </p:txBody>
      </p:sp>
      <p:sp>
        <p:nvSpPr>
          <p:cNvPr id="3" name="timeline-rule"/>
          <p:cNvSpPr/>
          <p:nvPr/>
        </p:nvSpPr>
        <p:spPr>
          <a:xfrm>
            <a:off x="609600" y="1168400"/>
            <a:ext cx="15036800" cy="9144"/>
          </a:xfrm>
          <a:prstGeom prst="line">
            <a:avLst/>
          </a:prstGeom>
          <a:ln w="25400">
            <a:solidFill>
              <a:srgbClr val="0F4C81"/>
            </a:solidFill>
            <a:prstDash val="solid"/>
          </a:ln>
        </p:spPr>
      </p:sp>
      <p:pic>
        <p:nvPicPr>
          <p:cNvPr id="4" name="timeline-chart" descr="preencoded.png">    </p:cNvPr>
          <p:cNvPicPr>
            <a:picLocks noChangeAspect="1"/>
          </p:cNvPicPr>
          <p:nvPr/>
        </p:nvPicPr>
        <p:blipFill>
          <a:blip r:embed="rId1"/>
          <a:srcRect l="0" r="0" t="-5809" b="-5809"/>
          <a:stretch/>
        </p:blipFill>
        <p:spPr>
          <a:xfrm>
            <a:off x="609600" y="1600200"/>
            <a:ext cx="10795000" cy="6426200"/>
          </a:xfrm>
          <a:prstGeom prst="rect">
            <a:avLst/>
          </a:prstGeom>
        </p:spPr>
      </p:pic>
      <p:sp>
        <p:nvSpPr>
          <p:cNvPr id="5" name="timeline-divider"/>
          <p:cNvSpPr/>
          <p:nvPr/>
        </p:nvSpPr>
        <p:spPr>
          <a:xfrm>
            <a:off x="11684000" y="1778000"/>
            <a:ext cx="9144" cy="6172200"/>
          </a:xfrm>
          <a:prstGeom prst="line">
            <a:avLst/>
          </a:prstGeom>
          <a:ln w="25400">
            <a:solidFill>
              <a:srgbClr val="E2E8F0"/>
            </a:solidFill>
            <a:prstDash val="solid"/>
          </a:ln>
        </p:spPr>
      </p:sp>
      <p:sp>
        <p:nvSpPr>
          <p:cNvPr id="6" name="timeline-kicker"/>
          <p:cNvSpPr/>
          <p:nvPr/>
        </p:nvSpPr>
        <p:spPr>
          <a:xfrm>
            <a:off x="12065000" y="1905000"/>
            <a:ext cx="3073400" cy="330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5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INFLECTION</a:t>
            </a:r>
            <a:endParaRPr lang="en-US" sz="1500" dirty="0"/>
          </a:p>
        </p:txBody>
      </p:sp>
      <p:sp>
        <p:nvSpPr>
          <p:cNvPr id="7" name="timeline-insight"/>
          <p:cNvSpPr/>
          <p:nvPr/>
        </p:nvSpPr>
        <p:spPr>
          <a:xfrm>
            <a:off x="12065000" y="2463800"/>
            <a:ext cx="3073400" cy="1397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364"/>
              </a:lnSpc>
              <a:buNone/>
            </a:pPr>
            <a:r>
              <a:rPr lang="en-US" altLang="en-US" sz="2900" dirty="0">
                <a:solidFill>
                  <a:srgbClr val="0F4C81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Neutral discussion gave way to sharper political argument.</a:t>
            </a:r>
            <a:endParaRPr lang="en-US" sz="2900" dirty="0"/>
          </a:p>
        </p:txBody>
      </p:sp>
      <p:sp>
        <p:nvSpPr>
          <p:cNvPr id="8" name="timeline-observations"/>
          <p:cNvSpPr/>
          <p:nvPr/>
        </p:nvSpPr>
        <p:spPr>
          <a:xfrm>
            <a:off x="12065000" y="4343400"/>
            <a:ext cx="3073400" cy="309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295"/>
              </a:lnSpc>
              <a:buNone/>
            </a:pPr>
            <a:r>
              <a:rPr lang="en-US" altLang="en-US" sz="17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15–17 Aug</a:t>
            </a:r>
            <a:endParaRPr lang="en-US" sz="1700" dirty="0"/>
          </a:p>
          <a:p>
            <a:pPr algn="l" indent="0" marL="0">
              <a:lnSpc>
                <a:spcPts val="2160"/>
              </a:lnSpc>
              <a:buNone/>
            </a:pPr>
            <a:r>
              <a:rPr lang="en-US" altLang="en-US" sz="16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Neutral tone remained above negative tone.</a:t>
            </a:r>
            <a:endParaRPr lang="en-US" sz="1700" dirty="0"/>
          </a:p>
          <a:p>
            <a:pPr algn="l" indent="0" marL="0">
              <a:lnSpc>
                <a:spcPts val="2295"/>
              </a:lnSpc>
              <a:spcBef>
                <a:spcPts val="1600"/>
              </a:spcBef>
              <a:buNone/>
            </a:pPr>
            <a:r>
              <a:rPr lang="en-US" altLang="en-US" sz="17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18 Aug</a:t>
            </a:r>
            <a:endParaRPr lang="en-US" sz="1700" dirty="0"/>
          </a:p>
          <a:p>
            <a:pPr algn="l" indent="0" marL="0">
              <a:lnSpc>
                <a:spcPts val="2160"/>
              </a:lnSpc>
              <a:buNone/>
            </a:pPr>
            <a:r>
              <a:rPr lang="en-US" altLang="en-US" sz="16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Negative contributions became the largest share.</a:t>
            </a:r>
            <a:endParaRPr lang="en-US" sz="1700" dirty="0"/>
          </a:p>
          <a:p>
            <a:pPr algn="l" indent="0" marL="0">
              <a:lnSpc>
                <a:spcPts val="2295"/>
              </a:lnSpc>
              <a:spcBef>
                <a:spcPts val="1600"/>
              </a:spcBef>
              <a:buNone/>
            </a:pPr>
            <a:r>
              <a:rPr lang="en-US" altLang="en-US" sz="17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19 Aug</a:t>
            </a:r>
            <a:endParaRPr lang="en-US" sz="1700" dirty="0"/>
          </a:p>
          <a:p>
            <a:pPr algn="l" indent="0" marL="0">
              <a:lnSpc>
                <a:spcPts val="2160"/>
              </a:lnSpc>
              <a:buNone/>
            </a:pPr>
            <a:r>
              <a:rPr lang="en-US" altLang="en-US" sz="16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Negative tone reached 64%; positive tone fell to zero.</a:t>
            </a:r>
            <a:endParaRPr lang="en-US" sz="1700" dirty="0"/>
          </a:p>
        </p:txBody>
      </p:sp>
      <p:sp>
        <p:nvSpPr>
          <p:cNvPr id="9" name="timeline-source"/>
          <p:cNvSpPr/>
          <p:nvPr/>
        </p:nvSpPr>
        <p:spPr>
          <a:xfrm>
            <a:off x="609600" y="8686800"/>
            <a:ext cx="13716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1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TFF contribution-level sentiment classification. Daily shares can move sharply on lower-volume dates.</a:t>
            </a:r>
            <a:endParaRPr lang="en-US" sz="1100" dirty="0"/>
          </a:p>
        </p:txBody>
      </p:sp>
      <p:sp>
        <p:nvSpPr>
          <p:cNvPr id="10" name="timeline-page"/>
          <p:cNvSpPr/>
          <p:nvPr/>
        </p:nvSpPr>
        <p:spPr>
          <a:xfrm>
            <a:off x="15049500" y="8686800"/>
            <a:ext cx="5969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1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7</a:t>
            </a:r>
            <a:endParaRPr lang="en-US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quotes-title"/>
          <p:cNvSpPr/>
          <p:nvPr/>
        </p:nvSpPr>
        <p:spPr>
          <a:xfrm>
            <a:off x="609600" y="381000"/>
            <a:ext cx="150368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000" dirty="0">
                <a:solidFill>
                  <a:srgbClr val="1E293B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The spectrum ran from encouragement to proof</a:t>
            </a:r>
            <a:endParaRPr lang="en-US" sz="3000" dirty="0"/>
          </a:p>
        </p:txBody>
      </p:sp>
      <p:sp>
        <p:nvSpPr>
          <p:cNvPr id="3" name="quotes-rule"/>
          <p:cNvSpPr/>
          <p:nvPr/>
        </p:nvSpPr>
        <p:spPr>
          <a:xfrm>
            <a:off x="609600" y="1168400"/>
            <a:ext cx="15036800" cy="9144"/>
          </a:xfrm>
          <a:prstGeom prst="line">
            <a:avLst/>
          </a:prstGeom>
          <a:ln w="25400">
            <a:solidFill>
              <a:srgbClr val="0F4C81"/>
            </a:solidFill>
            <a:prstDash val="solid"/>
          </a:ln>
        </p:spPr>
      </p:sp>
      <p:sp>
        <p:nvSpPr>
          <p:cNvPr id="4" name="quote-one-bg"/>
          <p:cNvSpPr/>
          <p:nvPr/>
        </p:nvSpPr>
        <p:spPr>
          <a:xfrm>
            <a:off x="609600" y="1676400"/>
            <a:ext cx="7289800" cy="2819400"/>
          </a:xfrm>
          <a:prstGeom prst="rect">
            <a:avLst/>
          </a:prstGeom>
          <a:solidFill>
            <a:srgbClr val="F1F5F9"/>
          </a:solidFill>
          <a:ln/>
        </p:spPr>
      </p:sp>
      <p:sp>
        <p:nvSpPr>
          <p:cNvPr id="5" name="quote-one-kicker"/>
          <p:cNvSpPr/>
          <p:nvPr/>
        </p:nvSpPr>
        <p:spPr>
          <a:xfrm>
            <a:off x="965200" y="1981200"/>
            <a:ext cx="65786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0F4C81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CAUTIOUS ENCOURAGEMENT</a:t>
            </a:r>
            <a:endParaRPr lang="en-US" sz="1400" dirty="0"/>
          </a:p>
        </p:txBody>
      </p:sp>
      <p:sp>
        <p:nvSpPr>
          <p:cNvPr id="6" name="quote-one-text"/>
          <p:cNvSpPr/>
          <p:nvPr/>
        </p:nvSpPr>
        <p:spPr>
          <a:xfrm>
            <a:off x="965200" y="2463800"/>
            <a:ext cx="6578600" cy="1270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120"/>
              </a:lnSpc>
              <a:buNone/>
            </a:pPr>
            <a:r>
              <a:rPr lang="en-US" altLang="en-US" sz="2600" dirty="0">
                <a:solidFill>
                  <a:srgbClr val="1E293B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“Any signs of understanding are to be encouraged.”</a:t>
            </a:r>
            <a:endParaRPr lang="en-US" sz="2600" dirty="0"/>
          </a:p>
        </p:txBody>
      </p:sp>
      <p:sp>
        <p:nvSpPr>
          <p:cNvPr id="7" name="quote-one-source"/>
          <p:cNvSpPr/>
          <p:nvPr/>
        </p:nvSpPr>
        <p:spPr>
          <a:xfrm>
            <a:off x="965200" y="3937000"/>
            <a:ext cx="65786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Properjob · TFF contribution</a:t>
            </a:r>
            <a:endParaRPr lang="en-US" sz="1400" dirty="0"/>
          </a:p>
        </p:txBody>
      </p:sp>
      <p:sp>
        <p:nvSpPr>
          <p:cNvPr id="8" name="quote-two-bg"/>
          <p:cNvSpPr/>
          <p:nvPr/>
        </p:nvSpPr>
        <p:spPr>
          <a:xfrm>
            <a:off x="8204200" y="1676400"/>
            <a:ext cx="7442200" cy="28194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9" name="quote-two-kicker"/>
          <p:cNvSpPr/>
          <p:nvPr/>
        </p:nvSpPr>
        <p:spPr>
          <a:xfrm>
            <a:off x="8559800" y="1981200"/>
            <a:ext cx="67310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0F4C81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EARLY OPTIMISM</a:t>
            </a:r>
            <a:endParaRPr lang="en-US" sz="1400" dirty="0"/>
          </a:p>
        </p:txBody>
      </p:sp>
      <p:sp>
        <p:nvSpPr>
          <p:cNvPr id="10" name="quote-two-text"/>
          <p:cNvSpPr/>
          <p:nvPr/>
        </p:nvSpPr>
        <p:spPr>
          <a:xfrm>
            <a:off x="8559800" y="2463800"/>
            <a:ext cx="6731000" cy="1270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120"/>
              </a:lnSpc>
              <a:buNone/>
            </a:pPr>
            <a:r>
              <a:rPr lang="en-US" altLang="en-US" sz="2600" dirty="0">
                <a:solidFill>
                  <a:srgbClr val="1E293B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Burnham appeared “more sympathetic and receptive to farmers”.</a:t>
            </a:r>
            <a:endParaRPr lang="en-US" sz="2600" dirty="0"/>
          </a:p>
        </p:txBody>
      </p:sp>
      <p:sp>
        <p:nvSpPr>
          <p:cNvPr id="11" name="quote-two-source"/>
          <p:cNvSpPr/>
          <p:nvPr/>
        </p:nvSpPr>
        <p:spPr>
          <a:xfrm>
            <a:off x="8559800" y="3937000"/>
            <a:ext cx="67310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Andy26 · TFF contribution</a:t>
            </a:r>
            <a:endParaRPr lang="en-US" sz="1400" dirty="0"/>
          </a:p>
        </p:txBody>
      </p:sp>
      <p:sp>
        <p:nvSpPr>
          <p:cNvPr id="12" name="quote-three-bg"/>
          <p:cNvSpPr/>
          <p:nvPr/>
        </p:nvSpPr>
        <p:spPr>
          <a:xfrm>
            <a:off x="609600" y="4800600"/>
            <a:ext cx="7289800" cy="309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3" name="quote-three-kicker"/>
          <p:cNvSpPr/>
          <p:nvPr/>
        </p:nvSpPr>
        <p:spPr>
          <a:xfrm>
            <a:off x="965200" y="5105400"/>
            <a:ext cx="65786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EF4444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DELIVERY TEST</a:t>
            </a:r>
            <a:endParaRPr lang="en-US" sz="1400" dirty="0"/>
          </a:p>
        </p:txBody>
      </p:sp>
      <p:sp>
        <p:nvSpPr>
          <p:cNvPr id="14" name="quote-three-text"/>
          <p:cNvSpPr/>
          <p:nvPr/>
        </p:nvSpPr>
        <p:spPr>
          <a:xfrm>
            <a:off x="965200" y="5613400"/>
            <a:ext cx="6578600" cy="14224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000"/>
              </a:lnSpc>
              <a:buNone/>
            </a:pPr>
            <a:r>
              <a:rPr lang="en-US" altLang="en-US" sz="2500" dirty="0">
                <a:solidFill>
                  <a:srgbClr val="1E293B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Politicians can “talk the talk” but few “can walk the walk”.</a:t>
            </a:r>
            <a:endParaRPr lang="en-US" sz="2500" dirty="0"/>
          </a:p>
        </p:txBody>
      </p:sp>
      <p:sp>
        <p:nvSpPr>
          <p:cNvPr id="15" name="quote-three-source"/>
          <p:cNvSpPr/>
          <p:nvPr/>
        </p:nvSpPr>
        <p:spPr>
          <a:xfrm>
            <a:off x="965200" y="7289800"/>
            <a:ext cx="65786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Still Farming · TFF contribution</a:t>
            </a:r>
            <a:endParaRPr lang="en-US" sz="1400" dirty="0"/>
          </a:p>
        </p:txBody>
      </p:sp>
      <p:sp>
        <p:nvSpPr>
          <p:cNvPr id="16" name="quote-four-bg"/>
          <p:cNvSpPr/>
          <p:nvPr/>
        </p:nvSpPr>
        <p:spPr>
          <a:xfrm>
            <a:off x="8204200" y="4800600"/>
            <a:ext cx="7442200" cy="3098800"/>
          </a:xfrm>
          <a:prstGeom prst="rect">
            <a:avLst/>
          </a:prstGeom>
          <a:solidFill>
            <a:srgbClr val="F1F5F9"/>
          </a:solidFill>
          <a:ln/>
        </p:spPr>
      </p:sp>
      <p:sp>
        <p:nvSpPr>
          <p:cNvPr id="17" name="quote-four-kicker"/>
          <p:cNvSpPr/>
          <p:nvPr/>
        </p:nvSpPr>
        <p:spPr>
          <a:xfrm>
            <a:off x="8559800" y="5105400"/>
            <a:ext cx="67310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EF4444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INDUSTRY RESPONSE</a:t>
            </a:r>
            <a:endParaRPr lang="en-US" sz="1400" dirty="0"/>
          </a:p>
        </p:txBody>
      </p:sp>
      <p:sp>
        <p:nvSpPr>
          <p:cNvPr id="18" name="quote-four-text"/>
          <p:cNvSpPr/>
          <p:nvPr/>
        </p:nvSpPr>
        <p:spPr>
          <a:xfrm>
            <a:off x="8559800" y="5613400"/>
            <a:ext cx="6731000" cy="14224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000"/>
              </a:lnSpc>
              <a:buNone/>
            </a:pPr>
            <a:r>
              <a:rPr lang="en-US" altLang="en-US" sz="2500" dirty="0">
                <a:solidFill>
                  <a:srgbClr val="1E293B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“A really welcome start” — but not a solution to the immediate crisis.</a:t>
            </a:r>
            <a:endParaRPr lang="en-US" sz="2500" dirty="0"/>
          </a:p>
        </p:txBody>
      </p:sp>
      <p:sp>
        <p:nvSpPr>
          <p:cNvPr id="19" name="quote-four-source"/>
          <p:cNvSpPr/>
          <p:nvPr/>
        </p:nvSpPr>
        <p:spPr>
          <a:xfrm>
            <a:off x="8559800" y="7289800"/>
            <a:ext cx="67310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Tom Bradshaw · NFU president, quoted by BBC News</a:t>
            </a:r>
            <a:endParaRPr lang="en-US" sz="1400" dirty="0"/>
          </a:p>
        </p:txBody>
      </p:sp>
      <p:sp>
        <p:nvSpPr>
          <p:cNvPr id="20" name="quotes-source"/>
          <p:cNvSpPr/>
          <p:nvPr/>
        </p:nvSpPr>
        <p:spPr>
          <a:xfrm>
            <a:off x="609600" y="8686800"/>
            <a:ext cx="13716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1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Sources: TFF contribution links; BBC News. Quotations checked against original source wording.</a:t>
            </a:r>
            <a:endParaRPr lang="en-US" sz="1100" dirty="0"/>
          </a:p>
        </p:txBody>
      </p:sp>
      <p:sp>
        <p:nvSpPr>
          <p:cNvPr id="21" name="quotes-page"/>
          <p:cNvSpPr/>
          <p:nvPr/>
        </p:nvSpPr>
        <p:spPr>
          <a:xfrm>
            <a:off x="15049500" y="8686800"/>
            <a:ext cx="5969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1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8</a:t>
            </a:r>
            <a:endParaRPr lang="en-US" sz="11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ext-title"/>
          <p:cNvSpPr/>
          <p:nvPr/>
        </p:nvSpPr>
        <p:spPr>
          <a:xfrm>
            <a:off x="609600" y="381000"/>
            <a:ext cx="150368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000" dirty="0">
                <a:solidFill>
                  <a:srgbClr val="1E293B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Trust now depends on administration</a:t>
            </a:r>
            <a:endParaRPr lang="en-US" sz="3000" dirty="0"/>
          </a:p>
        </p:txBody>
      </p:sp>
      <p:sp>
        <p:nvSpPr>
          <p:cNvPr id="3" name="next-rule"/>
          <p:cNvSpPr/>
          <p:nvPr/>
        </p:nvSpPr>
        <p:spPr>
          <a:xfrm>
            <a:off x="609600" y="1168400"/>
            <a:ext cx="15036800" cy="9144"/>
          </a:xfrm>
          <a:prstGeom prst="line">
            <a:avLst/>
          </a:prstGeom>
          <a:ln w="25400">
            <a:solidFill>
              <a:srgbClr val="0F4C81"/>
            </a:solidFill>
            <a:prstDash val="solid"/>
          </a:ln>
        </p:spPr>
      </p:sp>
      <p:sp>
        <p:nvSpPr>
          <p:cNvPr id="4" name="milestone-one-label"/>
          <p:cNvSpPr/>
          <p:nvPr/>
        </p:nvSpPr>
        <p:spPr>
          <a:xfrm>
            <a:off x="609600" y="1930400"/>
            <a:ext cx="4445000" cy="355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5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SEPTEMBER 2026</a:t>
            </a:r>
            <a:endParaRPr lang="en-US" sz="1500" dirty="0"/>
          </a:p>
        </p:txBody>
      </p:sp>
      <p:sp>
        <p:nvSpPr>
          <p:cNvPr id="5" name="milestone-one-title"/>
          <p:cNvSpPr/>
          <p:nvPr/>
        </p:nvSpPr>
        <p:spPr>
          <a:xfrm>
            <a:off x="609600" y="2565400"/>
            <a:ext cx="4445000" cy="762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3400" dirty="0">
                <a:solidFill>
                  <a:srgbClr val="0F4C81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SFI Window 2</a:t>
            </a:r>
            <a:endParaRPr lang="en-US" sz="3400" dirty="0"/>
          </a:p>
        </p:txBody>
      </p:sp>
      <p:sp>
        <p:nvSpPr>
          <p:cNvPr id="6" name="milestone-one-body"/>
          <p:cNvSpPr/>
          <p:nvPr/>
        </p:nvSpPr>
        <p:spPr>
          <a:xfrm>
            <a:off x="609600" y="3632200"/>
            <a:ext cx="4445000" cy="1625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40"/>
              </a:lnSpc>
              <a:buNone/>
            </a:pPr>
            <a:r>
              <a:rPr lang="en-US" altLang="en-US" sz="18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Opening date, application access and payment timing will show whether the extra £50m reaches farms under pressure.</a:t>
            </a:r>
            <a:endParaRPr lang="en-US" sz="1800" dirty="0"/>
          </a:p>
        </p:txBody>
      </p:sp>
      <p:sp>
        <p:nvSpPr>
          <p:cNvPr id="7" name="milestone-divider-one"/>
          <p:cNvSpPr/>
          <p:nvPr/>
        </p:nvSpPr>
        <p:spPr>
          <a:xfrm>
            <a:off x="5461000" y="1778000"/>
            <a:ext cx="9144" cy="3632200"/>
          </a:xfrm>
          <a:prstGeom prst="line">
            <a:avLst/>
          </a:prstGeom>
          <a:ln w="25400">
            <a:solidFill>
              <a:srgbClr val="E2E8F0"/>
            </a:solidFill>
            <a:prstDash val="solid"/>
          </a:ln>
        </p:spPr>
      </p:sp>
      <p:sp>
        <p:nvSpPr>
          <p:cNvPr id="8" name="milestone-two-label"/>
          <p:cNvSpPr/>
          <p:nvPr/>
        </p:nvSpPr>
        <p:spPr>
          <a:xfrm>
            <a:off x="5892800" y="1930400"/>
            <a:ext cx="4267200" cy="355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5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AUTUMN 2026</a:t>
            </a:r>
            <a:endParaRPr lang="en-US" sz="1500" dirty="0"/>
          </a:p>
        </p:txBody>
      </p:sp>
      <p:sp>
        <p:nvSpPr>
          <p:cNvPr id="9" name="milestone-two-title"/>
          <p:cNvSpPr/>
          <p:nvPr/>
        </p:nvSpPr>
        <p:spPr>
          <a:xfrm>
            <a:off x="5892800" y="2565400"/>
            <a:ext cx="42672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altLang="en-US" sz="3200" dirty="0">
                <a:solidFill>
                  <a:srgbClr val="0F4C81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Water Management Grant</a:t>
            </a:r>
            <a:endParaRPr lang="en-US" sz="3200" dirty="0"/>
          </a:p>
        </p:txBody>
      </p:sp>
      <p:sp>
        <p:nvSpPr>
          <p:cNvPr id="10" name="milestone-two-body"/>
          <p:cNvSpPr/>
          <p:nvPr/>
        </p:nvSpPr>
        <p:spPr>
          <a:xfrm>
            <a:off x="5892800" y="3632200"/>
            <a:ext cx="4267200" cy="1625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40"/>
              </a:lnSpc>
              <a:buNone/>
            </a:pPr>
            <a:r>
              <a:rPr lang="en-US" altLang="en-US" sz="18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Eligible investments, grant rates and the application process will determine the practical value of up to £15m.</a:t>
            </a:r>
            <a:endParaRPr lang="en-US" sz="1800" dirty="0"/>
          </a:p>
        </p:txBody>
      </p:sp>
      <p:sp>
        <p:nvSpPr>
          <p:cNvPr id="11" name="milestone-divider-two"/>
          <p:cNvSpPr/>
          <p:nvPr/>
        </p:nvSpPr>
        <p:spPr>
          <a:xfrm>
            <a:off x="10566400" y="1778000"/>
            <a:ext cx="9144" cy="3632200"/>
          </a:xfrm>
          <a:prstGeom prst="line">
            <a:avLst/>
          </a:prstGeom>
          <a:ln w="25400">
            <a:solidFill>
              <a:srgbClr val="E2E8F0"/>
            </a:solidFill>
            <a:prstDash val="solid"/>
          </a:ln>
        </p:spPr>
      </p:sp>
      <p:sp>
        <p:nvSpPr>
          <p:cNvPr id="12" name="milestone-three-label"/>
          <p:cNvSpPr/>
          <p:nvPr/>
        </p:nvSpPr>
        <p:spPr>
          <a:xfrm>
            <a:off x="10998200" y="1930400"/>
            <a:ext cx="4648200" cy="355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5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ONGOING DELIVERY</a:t>
            </a:r>
            <a:endParaRPr lang="en-US" sz="1500" dirty="0"/>
          </a:p>
        </p:txBody>
      </p:sp>
      <p:sp>
        <p:nvSpPr>
          <p:cNvPr id="13" name="milestone-three-title"/>
          <p:cNvSpPr/>
          <p:nvPr/>
        </p:nvSpPr>
        <p:spPr>
          <a:xfrm>
            <a:off x="10998200" y="2565400"/>
            <a:ext cx="46482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buNone/>
            </a:pPr>
            <a:r>
              <a:rPr lang="en-US" altLang="en-US" sz="3200" dirty="0">
                <a:solidFill>
                  <a:srgbClr val="0F4C81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Planning and abstraction</a:t>
            </a:r>
            <a:endParaRPr lang="en-US" sz="3200" dirty="0"/>
          </a:p>
        </p:txBody>
      </p:sp>
      <p:sp>
        <p:nvSpPr>
          <p:cNvPr id="14" name="milestone-three-body"/>
          <p:cNvSpPr/>
          <p:nvPr/>
        </p:nvSpPr>
        <p:spPr>
          <a:xfrm>
            <a:off x="10998200" y="3632200"/>
            <a:ext cx="4648200" cy="1625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40"/>
              </a:lnSpc>
              <a:buNone/>
            </a:pPr>
            <a:r>
              <a:rPr lang="en-US" altLang="en-US" sz="18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Clear rules and timely permissions must arrive when farms need to secure and store water.</a:t>
            </a:r>
            <a:endParaRPr lang="en-US" sz="1800" dirty="0"/>
          </a:p>
        </p:txBody>
      </p:sp>
      <p:sp>
        <p:nvSpPr>
          <p:cNvPr id="15" name="closing-band"/>
          <p:cNvSpPr/>
          <p:nvPr/>
        </p:nvSpPr>
        <p:spPr>
          <a:xfrm>
            <a:off x="609600" y="6019800"/>
            <a:ext cx="15036800" cy="2108200"/>
          </a:xfrm>
          <a:prstGeom prst="rect">
            <a:avLst/>
          </a:prstGeom>
          <a:solidFill>
            <a:srgbClr val="0F4C81"/>
          </a:solidFill>
          <a:ln/>
        </p:spPr>
      </p:sp>
      <p:sp>
        <p:nvSpPr>
          <p:cNvPr id="16" name="closing-verdict"/>
          <p:cNvSpPr/>
          <p:nvPr/>
        </p:nvSpPr>
        <p:spPr>
          <a:xfrm>
            <a:off x="1066800" y="6400800"/>
            <a:ext cx="14122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450"/>
              </a:lnSpc>
              <a:buNone/>
            </a:pPr>
            <a:r>
              <a:rPr lang="en-US" altLang="en-US" sz="3000" dirty="0">
                <a:solidFill>
                  <a:srgbClr val="FFFFFF"/>
                </a:solidFill>
                <a:latin typeface="Playfair Display" pitchFamily="34" charset="0"/>
                <a:ea typeface="Playfair Display" pitchFamily="34" charset="-122"/>
                <a:cs typeface="Playfair Display" pitchFamily="34" charset="-120"/>
              </a:rPr>
              <a:t>Turning up was noticed. Trust will be measured in functioning schemes and farms still trading next summer.</a:t>
            </a:r>
            <a:endParaRPr lang="en-US" sz="3000" dirty="0"/>
          </a:p>
        </p:txBody>
      </p:sp>
      <p:sp>
        <p:nvSpPr>
          <p:cNvPr id="17" name="closing-link"/>
          <p:cNvSpPr/>
          <p:nvPr/>
        </p:nvSpPr>
        <p:spPr>
          <a:xfrm>
            <a:off x="1066800" y="7518400"/>
            <a:ext cx="14122400" cy="330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u="sng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Read the full conversation on The Farming Forum</a:t>
            </a:r>
            <a:endParaRPr lang="en-US" sz="1400" dirty="0"/>
          </a:p>
        </p:txBody>
      </p:sp>
      <p:sp>
        <p:nvSpPr>
          <p:cNvPr id="18" name="next-source"/>
          <p:cNvSpPr/>
          <p:nvPr/>
        </p:nvSpPr>
        <p:spPr>
          <a:xfrm>
            <a:off x="609600" y="8686800"/>
            <a:ext cx="13716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1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Sources: Defra Farming Blog; BBC News; TFF conversation analysis.</a:t>
            </a:r>
            <a:endParaRPr lang="en-US" sz="1100" dirty="0"/>
          </a:p>
        </p:txBody>
      </p:sp>
      <p:sp>
        <p:nvSpPr>
          <p:cNvPr id="19" name="next-page"/>
          <p:cNvSpPr/>
          <p:nvPr/>
        </p:nvSpPr>
        <p:spPr>
          <a:xfrm>
            <a:off x="15049500" y="8686800"/>
            <a:ext cx="5969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1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9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>Manus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Farm visit wins cautious welcome</dc:title>
  <dc:subject>Farm visit wins cautious welcome</dc:subject>
  <dc:creator>Manus</dc:creator>
  <cp:lastModifiedBy>Manus</cp:lastModifiedBy>
  <cp:revision>1</cp:revision>
  <dcterms:created xsi:type="dcterms:W3CDTF">2026-08-26T13:49:53Z</dcterms:created>
  <dcterms:modified xsi:type="dcterms:W3CDTF">2026-08-26T13:49:53Z</dcterms:modified>
</cp:coreProperties>
</file>