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6256000" cy="9144000"/>
  <p:notesSz cx="9144000" cy="16256000"/>
  <p:embeddedFontLst>
    <p:embeddedFont>
      <p:font typeface="Inter" charset="-122" pitchFamily="34"/>
      <p:regular r:id="rId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thefarmingforum.co.uk/index.php?threads/worst-design-features-on-machines.441532/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-image" descr="preencoded.png">    </p:cNvPr>
          <p:cNvPicPr>
            <a:picLocks noChangeAspect="1"/>
          </p:cNvPicPr>
          <p:nvPr/>
        </p:nvPicPr>
        <p:blipFill>
          <a:blip r:embed="rId1"/>
          <a:srcRect l="0" r="0" t="3125" b="3125"/>
          <a:stretch/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3" name="background-mask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0F172A">
              <a:alpha val="72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cover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5" name="cover-title"/>
          <p:cNvSpPr/>
          <p:nvPr/>
        </p:nvSpPr>
        <p:spPr>
          <a:xfrm>
            <a:off x="635000" y="2032000"/>
            <a:ext cx="96520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880"/>
              </a:lnSpc>
              <a:buNone/>
            </a:pPr>
            <a:r>
              <a:rPr lang="en-US" altLang="en-US" sz="56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Design it for the person underneath</a:t>
            </a:r>
            <a:endParaRPr lang="en-US" sz="5600" dirty="0"/>
          </a:p>
        </p:txBody>
      </p:sp>
      <p:sp>
        <p:nvSpPr>
          <p:cNvPr id="6" name="cover-subtitle"/>
          <p:cNvSpPr/>
          <p:nvPr/>
        </p:nvSpPr>
        <p:spPr>
          <a:xfrm>
            <a:off x="685800" y="4635500"/>
            <a:ext cx="91440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120"/>
              </a:lnSpc>
              <a:buNone/>
            </a:pPr>
            <a:r>
              <a:rPr lang="en-US" altLang="en-US" sz="2600" dirty="0">
                <a:solidFill>
                  <a:srgbClr val="FFFFFF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115 contributions reveal about machinery access, controls and operator trust</a:t>
            </a:r>
            <a:endParaRPr lang="en-US" sz="2600" dirty="0"/>
          </a:p>
        </p:txBody>
      </p:sp>
      <p:sp>
        <p:nvSpPr>
          <p:cNvPr id="7" name="cover-presenter"/>
          <p:cNvSpPr/>
          <p:nvPr/>
        </p:nvSpPr>
        <p:spPr>
          <a:xfrm>
            <a:off x="685800" y="7937500"/>
            <a:ext cx="6604000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FFFFFF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News · 29 August 2026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erview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overview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Small decisions, daily consequences</a:t>
            </a:r>
            <a:endParaRPr lang="en-US" sz="3400" dirty="0"/>
          </a:p>
        </p:txBody>
      </p:sp>
      <p:sp>
        <p:nvSpPr>
          <p:cNvPr id="4" name="metric-views-bg"/>
          <p:cNvSpPr/>
          <p:nvPr/>
        </p:nvSpPr>
        <p:spPr>
          <a:xfrm>
            <a:off x="508000" y="1803400"/>
            <a:ext cx="3492500" cy="1905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metric-views"/>
          <p:cNvSpPr/>
          <p:nvPr/>
        </p:nvSpPr>
        <p:spPr>
          <a:xfrm>
            <a:off x="736600" y="2082800"/>
            <a:ext cx="3035300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42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6,405</a:t>
            </a:r>
            <a:endParaRPr lang="en-US" sz="1800" dirty="0"/>
          </a:p>
          <a:p>
            <a:pPr algn="ctr" indent="0" marL="0"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views</a:t>
            </a:r>
            <a:endParaRPr lang="en-US" sz="1800" dirty="0"/>
          </a:p>
        </p:txBody>
      </p:sp>
      <p:sp>
        <p:nvSpPr>
          <p:cNvPr id="6" name="metric-posts-bg"/>
          <p:cNvSpPr/>
          <p:nvPr/>
        </p:nvSpPr>
        <p:spPr>
          <a:xfrm>
            <a:off x="4254500" y="1803400"/>
            <a:ext cx="3492500" cy="1905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7" name="metric-posts"/>
          <p:cNvSpPr/>
          <p:nvPr/>
        </p:nvSpPr>
        <p:spPr>
          <a:xfrm>
            <a:off x="4483100" y="2082800"/>
            <a:ext cx="3035300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42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115</a:t>
            </a:r>
            <a:endParaRPr lang="en-US" sz="1800" dirty="0"/>
          </a:p>
          <a:p>
            <a:pPr algn="ctr" indent="0" marL="0"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contributions</a:t>
            </a:r>
            <a:endParaRPr lang="en-US" sz="1800" dirty="0"/>
          </a:p>
        </p:txBody>
      </p:sp>
      <p:sp>
        <p:nvSpPr>
          <p:cNvPr id="8" name="metric-reactions-bg"/>
          <p:cNvSpPr/>
          <p:nvPr/>
        </p:nvSpPr>
        <p:spPr>
          <a:xfrm>
            <a:off x="8001000" y="1803400"/>
            <a:ext cx="3492500" cy="1905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metric-reactions"/>
          <p:cNvSpPr/>
          <p:nvPr/>
        </p:nvSpPr>
        <p:spPr>
          <a:xfrm>
            <a:off x="8229600" y="2082800"/>
            <a:ext cx="3035300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42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376</a:t>
            </a:r>
            <a:endParaRPr lang="en-US" sz="1800" dirty="0"/>
          </a:p>
          <a:p>
            <a:pPr algn="ctr" indent="0" marL="0"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</a:t>
            </a:r>
            <a:endParaRPr lang="en-US" sz="1800" dirty="0"/>
          </a:p>
        </p:txBody>
      </p:sp>
      <p:sp>
        <p:nvSpPr>
          <p:cNvPr id="10" name="metric-average-bg"/>
          <p:cNvSpPr/>
          <p:nvPr/>
        </p:nvSpPr>
        <p:spPr>
          <a:xfrm>
            <a:off x="11747500" y="1803400"/>
            <a:ext cx="3492500" cy="1905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metric-average"/>
          <p:cNvSpPr/>
          <p:nvPr/>
        </p:nvSpPr>
        <p:spPr>
          <a:xfrm>
            <a:off x="11976100" y="2082800"/>
            <a:ext cx="3035300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42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3.27</a:t>
            </a:r>
            <a:endParaRPr lang="en-US" sz="1800" dirty="0"/>
          </a:p>
          <a:p>
            <a:pPr algn="ctr" indent="0" marL="0"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 per contribution</a:t>
            </a:r>
            <a:endParaRPr lang="en-US" sz="1800" dirty="0"/>
          </a:p>
        </p:txBody>
      </p:sp>
      <p:sp>
        <p:nvSpPr>
          <p:cNvPr id="12" name="verdict-bg"/>
          <p:cNvSpPr/>
          <p:nvPr/>
        </p:nvSpPr>
        <p:spPr>
          <a:xfrm>
            <a:off x="508000" y="4191000"/>
            <a:ext cx="9334500" cy="38735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13" name="verdict-text"/>
          <p:cNvSpPr/>
          <p:nvPr/>
        </p:nvSpPr>
        <p:spPr>
          <a:xfrm>
            <a:off x="914400" y="4673600"/>
            <a:ext cx="8521700" cy="2857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875"/>
              </a:lnSpc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recurring problem was not technology itself.</a:t>
            </a:r>
            <a:endParaRPr lang="en-US" sz="3100" dirty="0"/>
          </a:p>
          <a:p>
            <a:pPr algn="l" indent="0" marL="0">
              <a:lnSpc>
                <a:spcPts val="2750"/>
              </a:lnSpc>
              <a:spcBef>
                <a:spcPts val="2000"/>
              </a:spcBef>
              <a:buNone/>
            </a:pPr>
            <a:r>
              <a:rPr lang="en-US" altLang="en-US" sz="2200" dirty="0">
                <a:solidFill>
                  <a:srgbClr val="FFFFFF">
                    <a:alpha val="8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It was the gap between a design that works on paper and the daily reality of servicing, cleaning and controlling it.</a:t>
            </a:r>
            <a:endParaRPr lang="en-US" sz="3100" dirty="0"/>
          </a:p>
        </p:txBody>
      </p:sp>
      <p:sp>
        <p:nvSpPr>
          <p:cNvPr id="14" name="interpretation-bg"/>
          <p:cNvSpPr/>
          <p:nvPr/>
        </p:nvSpPr>
        <p:spPr>
          <a:xfrm>
            <a:off x="10096500" y="4191000"/>
            <a:ext cx="5143500" cy="38735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5" name="interpretation-text"/>
          <p:cNvSpPr/>
          <p:nvPr/>
        </p:nvSpPr>
        <p:spPr>
          <a:xfrm>
            <a:off x="10477500" y="4648200"/>
            <a:ext cx="4381500" cy="292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700"/>
              </a:lnSpc>
              <a:buNone/>
            </a:pPr>
            <a:r>
              <a:rPr lang="en-US" altLang="en-US" sz="20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Six days of field evidence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conversation ran from 8 to 13 August 2026 and covered tractors, combines, PTOs, loaders, brakes, cabs and service points.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Examples remain attributed operator experiences, not verified product-defect findings.</a:t>
            </a:r>
            <a:endParaRPr lang="en-US" sz="2000" dirty="0"/>
          </a:p>
        </p:txBody>
      </p:sp>
      <p:sp>
        <p:nvSpPr>
          <p:cNvPr id="16" name="overview-source"/>
          <p:cNvSpPr/>
          <p:nvPr/>
        </p:nvSpPr>
        <p:spPr>
          <a:xfrm>
            <a:off x="508000" y="8636000"/>
            <a:ext cx="12700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read API metadata and contribution-level analysis</a:t>
            </a:r>
            <a:endParaRPr lang="en-US" sz="1200" dirty="0"/>
          </a:p>
        </p:txBody>
      </p:sp>
      <p:sp>
        <p:nvSpPr>
          <p:cNvPr id="17" name="overview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emes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themes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Access and controls lead</a:t>
            </a:r>
            <a:endParaRPr lang="en-US" sz="3400" dirty="0"/>
          </a:p>
        </p:txBody>
      </p:sp>
      <p:pic>
        <p:nvPicPr>
          <p:cNvPr id="4" name="themes-chart" descr="preencoded.png">    </p:cNvPr>
          <p:cNvPicPr>
            <a:picLocks noChangeAspect="1"/>
          </p:cNvPicPr>
          <p:nvPr/>
        </p:nvPicPr>
        <p:blipFill>
          <a:blip r:embed="rId1"/>
          <a:srcRect l="-5862" r="-5862" t="0" b="0"/>
          <a:stretch/>
        </p:blipFill>
        <p:spPr>
          <a:xfrm>
            <a:off x="508000" y="1600200"/>
            <a:ext cx="11430000" cy="6604000"/>
          </a:xfrm>
          <a:prstGeom prst="rect">
            <a:avLst/>
          </a:prstGeom>
        </p:spPr>
      </p:pic>
      <p:sp>
        <p:nvSpPr>
          <p:cNvPr id="5" name="themes-rail-bg"/>
          <p:cNvSpPr/>
          <p:nvPr/>
        </p:nvSpPr>
        <p:spPr>
          <a:xfrm>
            <a:off x="12319000" y="1803400"/>
            <a:ext cx="3429000" cy="61976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themes-rail"/>
          <p:cNvSpPr/>
          <p:nvPr/>
        </p:nvSpPr>
        <p:spPr>
          <a:xfrm>
            <a:off x="12636500" y="2159000"/>
            <a:ext cx="2794000" cy="533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Share of 115 contributions</a:t>
            </a:r>
            <a:endParaRPr lang="en-US" sz="1800" dirty="0"/>
          </a:p>
          <a:p>
            <a:pPr algn="l" indent="0" marL="0">
              <a:lnSpc>
                <a:spcPts val="4625"/>
              </a:lnSpc>
              <a:spcBef>
                <a:spcPts val="2200"/>
              </a:spcBef>
              <a:buNone/>
            </a:pPr>
            <a:r>
              <a:rPr lang="en-US" altLang="en-US" sz="37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28.7%</a:t>
            </a:r>
            <a:endParaRPr lang="en-US" sz="1800" dirty="0"/>
          </a:p>
          <a:p>
            <a:pPr algn="l" indent="0" marL="0">
              <a:lnSpc>
                <a:spcPts val="2125"/>
              </a:lnSpc>
              <a:buNone/>
            </a:pPr>
            <a:r>
              <a:rPr lang="en-US" altLang="en-US" sz="17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Service access &amp; maintenance</a:t>
            </a:r>
            <a:endParaRPr lang="en-US" sz="1800" dirty="0"/>
          </a:p>
          <a:p>
            <a:pPr algn="l" indent="0" marL="0">
              <a:lnSpc>
                <a:spcPts val="4625"/>
              </a:lnSpc>
              <a:spcBef>
                <a:spcPts val="2400"/>
              </a:spcBef>
              <a:buNone/>
            </a:pPr>
            <a:r>
              <a:rPr lang="en-US" altLang="en-US" sz="37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26.1%</a:t>
            </a:r>
            <a:endParaRPr lang="en-US" sz="1800" dirty="0"/>
          </a:p>
          <a:p>
            <a:pPr algn="l" indent="0" marL="0">
              <a:lnSpc>
                <a:spcPts val="2125"/>
              </a:lnSpc>
              <a:buNone/>
            </a:pPr>
            <a:r>
              <a:rPr lang="en-US" altLang="en-US" sz="17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Cab ergonomics &amp; controls</a:t>
            </a:r>
            <a:endParaRPr lang="en-US" sz="1800" dirty="0"/>
          </a:p>
          <a:p>
            <a:pPr algn="l" indent="0" marL="0">
              <a:lnSpc>
                <a:spcPts val="4625"/>
              </a:lnSpc>
              <a:spcBef>
                <a:spcPts val="2400"/>
              </a:spcBef>
              <a:buNone/>
            </a:pPr>
            <a:r>
              <a:rPr lang="en-US" altLang="en-US" sz="37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13.9%</a:t>
            </a:r>
            <a:endParaRPr lang="en-US" sz="1800" dirty="0"/>
          </a:p>
          <a:p>
            <a:pPr algn="l" indent="0" marL="0">
              <a:lnSpc>
                <a:spcPts val="2125"/>
              </a:lnSpc>
              <a:buNone/>
            </a:pPr>
            <a:r>
              <a:rPr lang="en-US" altLang="en-US" sz="17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Safety &amp; braking behaviour</a:t>
            </a:r>
            <a:endParaRPr lang="en-US" sz="1800" dirty="0"/>
          </a:p>
          <a:p>
            <a:pPr algn="l" indent="0" marL="0">
              <a:lnSpc>
                <a:spcPts val="1750"/>
              </a:lnSpc>
              <a:spcBef>
                <a:spcPts val="3000"/>
              </a:spcBef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Themes overlap; each contribution could carry up to three labels.</a:t>
            </a:r>
            <a:endParaRPr lang="en-US" sz="1800" dirty="0"/>
          </a:p>
        </p:txBody>
      </p:sp>
      <p:sp>
        <p:nvSpPr>
          <p:cNvPr id="7" name="themes-source"/>
          <p:cNvSpPr/>
          <p:nvPr/>
        </p:nvSpPr>
        <p:spPr>
          <a:xfrm>
            <a:off x="508000" y="8636000"/>
            <a:ext cx="12700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contribution-level multi-label classification; quoted earlier material removed</a:t>
            </a:r>
            <a:endParaRPr lang="en-US" sz="1200" dirty="0"/>
          </a:p>
        </p:txBody>
      </p:sp>
      <p:sp>
        <p:nvSpPr>
          <p:cNvPr id="8" name="themes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ease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grease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grease nipple test</a:t>
            </a:r>
            <a:endParaRPr lang="en-US" sz="3400" dirty="0"/>
          </a:p>
        </p:txBody>
      </p:sp>
      <p:sp>
        <p:nvSpPr>
          <p:cNvPr id="4" name="grease-card-one"/>
          <p:cNvSpPr/>
          <p:nvPr/>
        </p:nvSpPr>
        <p:spPr>
          <a:xfrm>
            <a:off x="508000" y="1968500"/>
            <a:ext cx="4572000" cy="5207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5" name="grease-icon-one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00" y="2349500"/>
            <a:ext cx="533400" cy="533400"/>
          </a:xfrm>
          <a:prstGeom prst="rect">
            <a:avLst/>
          </a:prstGeom>
        </p:spPr>
      </p:pic>
      <p:sp>
        <p:nvSpPr>
          <p:cNvPr id="6" name="grease-card-one-text"/>
          <p:cNvSpPr/>
          <p:nvPr/>
        </p:nvSpPr>
        <p:spPr>
          <a:xfrm>
            <a:off x="889000" y="3111500"/>
            <a:ext cx="3810000" cy="355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250"/>
              </a:lnSpc>
              <a:buNone/>
            </a:pPr>
            <a:r>
              <a:rPr lang="en-US" altLang="en-US" sz="42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38</a:t>
            </a:r>
            <a:endParaRPr lang="en-US" sz="18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</a:t>
            </a:r>
            <a:endParaRPr lang="en-US" sz="1800" dirty="0"/>
          </a:p>
          <a:p>
            <a:pPr algn="l" indent="0" marL="0">
              <a:lnSpc>
                <a:spcPts val="2875"/>
              </a:lnSpc>
              <a:spcBef>
                <a:spcPts val="2000"/>
              </a:spcBef>
              <a:buNone/>
            </a:pPr>
            <a:r>
              <a:rPr lang="en-US" altLang="en-US" sz="23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Grease point facing inwards</a:t>
            </a:r>
            <a:endParaRPr lang="en-US" sz="1800" dirty="0"/>
          </a:p>
          <a:p>
            <a:pPr algn="l" indent="0" marL="0">
              <a:lnSpc>
                <a:spcPts val="2250"/>
              </a:lnSpc>
              <a:spcBef>
                <a:spcPts val="1800"/>
              </a:spcBef>
              <a:buNone/>
            </a:pPr>
            <a:r>
              <a:rPr lang="en-US" altLang="en-US" sz="18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“Pto shafts assembled with the grease nipple on the inside of the uj...”</a:t>
            </a:r>
            <a:endParaRPr lang="en-US" sz="1800" dirty="0"/>
          </a:p>
          <a:p>
            <a:pPr algn="l" indent="0" marL="0">
              <a:lnSpc>
                <a:spcPts val="1750"/>
              </a:lnSpc>
              <a:spcBef>
                <a:spcPts val="1600"/>
              </a:spcBef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— David1968</a:t>
            </a:r>
            <a:endParaRPr lang="en-US" sz="1800" dirty="0"/>
          </a:p>
        </p:txBody>
      </p:sp>
      <p:sp>
        <p:nvSpPr>
          <p:cNvPr id="7" name="grease-card-two"/>
          <p:cNvSpPr/>
          <p:nvPr/>
        </p:nvSpPr>
        <p:spPr>
          <a:xfrm>
            <a:off x="5461000" y="1968500"/>
            <a:ext cx="4572000" cy="5207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8" name="grease-icon-two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000" y="2349500"/>
            <a:ext cx="533400" cy="533400"/>
          </a:xfrm>
          <a:prstGeom prst="rect">
            <a:avLst/>
          </a:prstGeom>
        </p:spPr>
      </p:pic>
      <p:sp>
        <p:nvSpPr>
          <p:cNvPr id="9" name="grease-card-two-text"/>
          <p:cNvSpPr/>
          <p:nvPr/>
        </p:nvSpPr>
        <p:spPr>
          <a:xfrm>
            <a:off x="5842000" y="3111500"/>
            <a:ext cx="3810000" cy="355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250"/>
              </a:lnSpc>
              <a:buNone/>
            </a:pPr>
            <a:r>
              <a:rPr lang="en-US" altLang="en-US" sz="42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37</a:t>
            </a:r>
            <a:endParaRPr lang="en-US" sz="18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</a:t>
            </a:r>
            <a:endParaRPr lang="en-US" sz="1800" dirty="0"/>
          </a:p>
          <a:p>
            <a:pPr algn="l" indent="0" marL="0">
              <a:lnSpc>
                <a:spcPts val="2875"/>
              </a:lnSpc>
              <a:spcBef>
                <a:spcPts val="2000"/>
              </a:spcBef>
              <a:buNone/>
            </a:pPr>
            <a:r>
              <a:rPr lang="en-US" altLang="en-US" sz="23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Pull back while pushing on</a:t>
            </a:r>
            <a:endParaRPr lang="en-US" sz="1800" dirty="0"/>
          </a:p>
          <a:p>
            <a:pPr algn="l" indent="0" marL="0">
              <a:lnSpc>
                <a:spcPts val="2250"/>
              </a:lnSpc>
              <a:spcBef>
                <a:spcPts val="1800"/>
              </a:spcBef>
              <a:buNone/>
            </a:pPr>
            <a:r>
              <a:rPr lang="en-US" altLang="en-US" sz="18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PTO collar criticised for opposing the motion needed to fit the shaft.</a:t>
            </a:r>
            <a:endParaRPr lang="en-US" sz="1800" dirty="0"/>
          </a:p>
          <a:p>
            <a:pPr algn="l" indent="0" marL="0">
              <a:lnSpc>
                <a:spcPts val="1750"/>
              </a:lnSpc>
              <a:spcBef>
                <a:spcPts val="1600"/>
              </a:spcBef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— Lofty1984</a:t>
            </a:r>
            <a:endParaRPr lang="en-US" sz="1800" dirty="0"/>
          </a:p>
        </p:txBody>
      </p:sp>
      <p:sp>
        <p:nvSpPr>
          <p:cNvPr id="10" name="grease-card-three"/>
          <p:cNvSpPr/>
          <p:nvPr/>
        </p:nvSpPr>
        <p:spPr>
          <a:xfrm>
            <a:off x="10414000" y="1968500"/>
            <a:ext cx="4572000" cy="5207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11" name="grease-icon-three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00" y="2349500"/>
            <a:ext cx="533400" cy="533400"/>
          </a:xfrm>
          <a:prstGeom prst="rect">
            <a:avLst/>
          </a:prstGeom>
        </p:spPr>
      </p:pic>
      <p:sp>
        <p:nvSpPr>
          <p:cNvPr id="12" name="grease-card-three-text"/>
          <p:cNvSpPr/>
          <p:nvPr/>
        </p:nvSpPr>
        <p:spPr>
          <a:xfrm>
            <a:off x="10795000" y="3111500"/>
            <a:ext cx="3810000" cy="355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250"/>
              </a:lnSpc>
              <a:buNone/>
            </a:pPr>
            <a:r>
              <a:rPr lang="en-US" altLang="en-US" sz="42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23</a:t>
            </a:r>
            <a:endParaRPr lang="en-US" sz="1800" dirty="0"/>
          </a:p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</a:t>
            </a:r>
            <a:endParaRPr lang="en-US" sz="1800" dirty="0"/>
          </a:p>
          <a:p>
            <a:pPr algn="l" indent="0" marL="0">
              <a:lnSpc>
                <a:spcPts val="2875"/>
              </a:lnSpc>
              <a:spcBef>
                <a:spcPts val="2000"/>
              </a:spcBef>
              <a:buNone/>
            </a:pPr>
            <a:r>
              <a:rPr lang="en-US" altLang="en-US" sz="23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Upside-down oil filters</a:t>
            </a:r>
            <a:endParaRPr lang="en-US" sz="1800" dirty="0"/>
          </a:p>
          <a:p>
            <a:pPr algn="l" indent="0" marL="0">
              <a:lnSpc>
                <a:spcPts val="2750"/>
              </a:lnSpc>
              <a:spcBef>
                <a:spcPts val="1800"/>
              </a:spcBef>
              <a:buNone/>
            </a:pPr>
            <a:r>
              <a:rPr lang="en-US" altLang="en-US" sz="22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“Why just why”</a:t>
            </a:r>
            <a:endParaRPr lang="en-US" sz="1800" dirty="0"/>
          </a:p>
          <a:p>
            <a:pPr algn="l" indent="0" marL="0">
              <a:lnSpc>
                <a:spcPts val="1750"/>
              </a:lnSpc>
              <a:spcBef>
                <a:spcPts val="1600"/>
              </a:spcBef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— Welgerbaler</a:t>
            </a:r>
            <a:endParaRPr lang="en-US" sz="1800" dirty="0"/>
          </a:p>
        </p:txBody>
      </p:sp>
      <p:sp>
        <p:nvSpPr>
          <p:cNvPr id="13" name="grease-synthesis-bg"/>
          <p:cNvSpPr/>
          <p:nvPr/>
        </p:nvSpPr>
        <p:spPr>
          <a:xfrm>
            <a:off x="508000" y="7493000"/>
            <a:ext cx="14478000" cy="7366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14" name="grease-synthesis"/>
          <p:cNvSpPr/>
          <p:nvPr/>
        </p:nvSpPr>
        <p:spPr>
          <a:xfrm>
            <a:off x="825500" y="7645400"/>
            <a:ext cx="138430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19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Minor access decisions become repeated costs when they are met at every service.</a:t>
            </a:r>
            <a:endParaRPr lang="en-US" sz="1900" dirty="0"/>
          </a:p>
        </p:txBody>
      </p:sp>
      <p:sp>
        <p:nvSpPr>
          <p:cNvPr id="15" name="grease-source"/>
          <p:cNvSpPr/>
          <p:nvPr/>
        </p:nvSpPr>
        <p:spPr>
          <a:xfrm>
            <a:off x="508000" y="8636000"/>
            <a:ext cx="12700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attributed TFF contributions and reaction counts</a:t>
            </a:r>
            <a:endParaRPr lang="en-US" sz="1200" dirty="0"/>
          </a:p>
        </p:txBody>
      </p:sp>
      <p:sp>
        <p:nvSpPr>
          <p:cNvPr id="16" name="grease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rols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controls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Controls must work in the job</a:t>
            </a:r>
            <a:endParaRPr lang="en-US" sz="3400" dirty="0"/>
          </a:p>
        </p:txBody>
      </p:sp>
      <p:sp>
        <p:nvSpPr>
          <p:cNvPr id="4" name="conditions-bg"/>
          <p:cNvSpPr/>
          <p:nvPr/>
        </p:nvSpPr>
        <p:spPr>
          <a:xfrm>
            <a:off x="508000" y="1905000"/>
            <a:ext cx="7239000" cy="44450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conditions-heading"/>
          <p:cNvSpPr/>
          <p:nvPr/>
        </p:nvSpPr>
        <p:spPr>
          <a:xfrm>
            <a:off x="889000" y="2222500"/>
            <a:ext cx="6477000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Field conditions</a:t>
            </a:r>
            <a:endParaRPr lang="en-US" sz="2400" dirty="0"/>
          </a:p>
        </p:txBody>
      </p:sp>
      <p:sp>
        <p:nvSpPr>
          <p:cNvPr id="6" name="conditions-list"/>
          <p:cNvSpPr/>
          <p:nvPr/>
        </p:nvSpPr>
        <p:spPr>
          <a:xfrm>
            <a:off x="889000" y="2984500"/>
            <a:ext cx="6350000" cy="2857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700"/>
              </a:lnSpc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Gloves and dirty hands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limit precise touchscreen use.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Dust and vibration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challenge small targets and hidden menus.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Changing implements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demands quick, predictable setup.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Pressure and fatigue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make delayed responses harder to interpret.</a:t>
            </a:r>
            <a:endParaRPr lang="en-US" sz="2000" dirty="0"/>
          </a:p>
        </p:txBody>
      </p:sp>
      <p:sp>
        <p:nvSpPr>
          <p:cNvPr id="7" name="requirements-bg"/>
          <p:cNvSpPr/>
          <p:nvPr/>
        </p:nvSpPr>
        <p:spPr>
          <a:xfrm>
            <a:off x="8001000" y="1905000"/>
            <a:ext cx="7239000" cy="4445000"/>
          </a:xfrm>
          <a:prstGeom prst="rect">
            <a:avLst/>
          </a:prstGeom>
          <a:solidFill>
            <a:srgbClr val="FFFFFF"/>
          </a:solidFill>
          <a:ln w="25400">
            <a:solidFill>
              <a:srgbClr val="1E293B"/>
            </a:solidFill>
            <a:prstDash val="solid"/>
          </a:ln>
        </p:spPr>
      </p:sp>
      <p:sp>
        <p:nvSpPr>
          <p:cNvPr id="8" name="requirements-heading"/>
          <p:cNvSpPr/>
          <p:nvPr/>
        </p:nvSpPr>
        <p:spPr>
          <a:xfrm>
            <a:off x="8382000" y="2222500"/>
            <a:ext cx="6477000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Design requirements</a:t>
            </a:r>
            <a:endParaRPr lang="en-US" sz="2400" dirty="0"/>
          </a:p>
        </p:txBody>
      </p:sp>
      <p:sp>
        <p:nvSpPr>
          <p:cNvPr id="9" name="requirements-list"/>
          <p:cNvSpPr/>
          <p:nvPr/>
        </p:nvSpPr>
        <p:spPr>
          <a:xfrm>
            <a:off x="8382000" y="2984500"/>
            <a:ext cx="6350000" cy="2857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700"/>
              </a:lnSpc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Essential functions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remain available through tactile controls.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Labels and states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are visible without menu hunting.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Automatic behaviour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is consistent and easily overridden.</a:t>
            </a:r>
            <a:endParaRPr lang="en-US" sz="2000" dirty="0"/>
          </a:p>
          <a:p>
            <a:pPr algn="l" indent="0" marL="0">
              <a:lnSpc>
                <a:spcPts val="2700"/>
              </a:lnSpc>
              <a:spcBef>
                <a:spcPts val="1800"/>
              </a:spcBef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Failure modes</a:t>
            </a:r>
            <a:r>
              <a:rPr lang="en-US" altLang="en-US" sz="20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are obvious, safe and recoverable.</a:t>
            </a:r>
            <a:endParaRPr lang="en-US" sz="2000" dirty="0"/>
          </a:p>
        </p:txBody>
      </p:sp>
      <p:sp>
        <p:nvSpPr>
          <p:cNvPr id="10" name="controls-quote-bg"/>
          <p:cNvSpPr/>
          <p:nvPr/>
        </p:nvSpPr>
        <p:spPr>
          <a:xfrm>
            <a:off x="508000" y="6731000"/>
            <a:ext cx="14732000" cy="14605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11" name="controls-quote"/>
          <p:cNvSpPr/>
          <p:nvPr/>
        </p:nvSpPr>
        <p:spPr>
          <a:xfrm>
            <a:off x="952500" y="6959600"/>
            <a:ext cx="13843000" cy="101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ts val="3000"/>
              </a:lnSpc>
              <a:buNone/>
            </a:pPr>
            <a:r>
              <a:rPr lang="en-US" altLang="en-US" sz="2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“I much prefer dials, levers and buttons cos they work no matter what your hands are covered in.”</a:t>
            </a:r>
            <a:endParaRPr lang="en-US" sz="2400" dirty="0"/>
          </a:p>
          <a:p>
            <a:pPr algn="ctr" indent="0" marL="0">
              <a:lnSpc>
                <a:spcPts val="1750"/>
              </a:lnSpc>
              <a:spcBef>
                <a:spcPts val="1000"/>
              </a:spcBef>
              <a:buNone/>
            </a:pPr>
            <a:r>
              <a:rPr lang="en-US" altLang="en-US" sz="1400" dirty="0">
                <a:solidFill>
                  <a:srgbClr val="FFFFFF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— zero</a:t>
            </a:r>
            <a:endParaRPr lang="en-US" sz="2400" dirty="0"/>
          </a:p>
        </p:txBody>
      </p:sp>
      <p:sp>
        <p:nvSpPr>
          <p:cNvPr id="12" name="controls-source"/>
          <p:cNvSpPr/>
          <p:nvPr/>
        </p:nvSpPr>
        <p:spPr>
          <a:xfrm>
            <a:off x="508000" y="8636000"/>
            <a:ext cx="12700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attributed TFF contribution; design requirements are editorial synthesis</a:t>
            </a:r>
            <a:endParaRPr lang="en-US" sz="1200" dirty="0"/>
          </a:p>
        </p:txBody>
      </p:sp>
      <p:sp>
        <p:nvSpPr>
          <p:cNvPr id="13" name="controls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fety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safety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Irritation can become risk</a:t>
            </a:r>
            <a:endParaRPr lang="en-US" sz="3400" dirty="0"/>
          </a:p>
        </p:txBody>
      </p:sp>
      <p:sp>
        <p:nvSpPr>
          <p:cNvPr id="4" name="stage-one-bg"/>
          <p:cNvSpPr/>
          <p:nvPr/>
        </p:nvSpPr>
        <p:spPr>
          <a:xfrm>
            <a:off x="508000" y="1905000"/>
            <a:ext cx="9144000" cy="1460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stage-one-number"/>
          <p:cNvSpPr/>
          <p:nvPr/>
        </p:nvSpPr>
        <p:spPr>
          <a:xfrm>
            <a:off x="825500" y="2184400"/>
            <a:ext cx="889000" cy="889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3800" dirty="0"/>
          </a:p>
        </p:txBody>
      </p:sp>
      <p:sp>
        <p:nvSpPr>
          <p:cNvPr id="6" name="stage-one-text"/>
          <p:cNvSpPr/>
          <p:nvPr/>
        </p:nvSpPr>
        <p:spPr>
          <a:xfrm>
            <a:off x="1968500" y="2159000"/>
            <a:ext cx="7175500" cy="9525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altLang="en-US" sz="21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Awkward access or unclear behaviour</a:t>
            </a:r>
            <a:endParaRPr lang="en-US" sz="2100" dirty="0"/>
          </a:p>
          <a:p>
            <a:pPr algn="l" indent="0" marL="0">
              <a:spcBef>
                <a:spcPts val="800"/>
              </a:spcBef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fitting, control or service point resists normal work.</a:t>
            </a:r>
            <a:endParaRPr lang="en-US" sz="2100" dirty="0"/>
          </a:p>
        </p:txBody>
      </p:sp>
      <p:sp>
        <p:nvSpPr>
          <p:cNvPr id="7" name="stage-arrow-one"/>
          <p:cNvSpPr/>
          <p:nvPr/>
        </p:nvSpPr>
        <p:spPr>
          <a:xfrm>
            <a:off x="5080000" y="3365500"/>
            <a:ext cx="9144" cy="444500"/>
          </a:xfrm>
          <a:prstGeom prst="line">
            <a:avLst/>
          </a:prstGeom>
          <a:ln w="38100">
            <a:solidFill>
              <a:srgbClr val="EA580C"/>
            </a:solidFill>
            <a:prstDash val="solid"/>
            <a:tailEnd type="triangle"/>
          </a:ln>
        </p:spPr>
      </p:sp>
      <p:sp>
        <p:nvSpPr>
          <p:cNvPr id="8" name="stage-two-bg"/>
          <p:cNvSpPr/>
          <p:nvPr/>
        </p:nvSpPr>
        <p:spPr>
          <a:xfrm>
            <a:off x="508000" y="3810000"/>
            <a:ext cx="9144000" cy="1460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tage-two-number"/>
          <p:cNvSpPr/>
          <p:nvPr/>
        </p:nvSpPr>
        <p:spPr>
          <a:xfrm>
            <a:off x="825500" y="4089400"/>
            <a:ext cx="889000" cy="889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3800" dirty="0"/>
          </a:p>
        </p:txBody>
      </p:sp>
      <p:sp>
        <p:nvSpPr>
          <p:cNvPr id="10" name="stage-two-text"/>
          <p:cNvSpPr/>
          <p:nvPr/>
        </p:nvSpPr>
        <p:spPr>
          <a:xfrm>
            <a:off x="1968500" y="4064000"/>
            <a:ext cx="7175500" cy="9525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altLang="en-US" sz="21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Workaround pressure grows</a:t>
            </a:r>
            <a:endParaRPr lang="en-US" sz="2100" dirty="0"/>
          </a:p>
          <a:p>
            <a:pPr algn="l" indent="0" marL="0">
              <a:spcBef>
                <a:spcPts val="800"/>
              </a:spcBef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Operators improvise access, delay maintenance or distrust automation.</a:t>
            </a:r>
            <a:endParaRPr lang="en-US" sz="2100" dirty="0"/>
          </a:p>
        </p:txBody>
      </p:sp>
      <p:sp>
        <p:nvSpPr>
          <p:cNvPr id="11" name="stage-arrow-two"/>
          <p:cNvSpPr/>
          <p:nvPr/>
        </p:nvSpPr>
        <p:spPr>
          <a:xfrm>
            <a:off x="5080000" y="5270500"/>
            <a:ext cx="9144" cy="444500"/>
          </a:xfrm>
          <a:prstGeom prst="line">
            <a:avLst/>
          </a:prstGeom>
          <a:ln w="38100">
            <a:solidFill>
              <a:srgbClr val="EA580C"/>
            </a:solidFill>
            <a:prstDash val="solid"/>
            <a:tailEnd type="triangle"/>
          </a:ln>
        </p:spPr>
      </p:sp>
      <p:sp>
        <p:nvSpPr>
          <p:cNvPr id="12" name="stage-three-bg"/>
          <p:cNvSpPr/>
          <p:nvPr/>
        </p:nvSpPr>
        <p:spPr>
          <a:xfrm>
            <a:off x="508000" y="5715000"/>
            <a:ext cx="9144000" cy="1460500"/>
          </a:xfrm>
          <a:prstGeom prst="rect">
            <a:avLst/>
          </a:prstGeom>
          <a:solidFill>
            <a:srgbClr val="FFF1EB"/>
          </a:solidFill>
          <a:ln w="25400">
            <a:solidFill>
              <a:srgbClr val="EA580C"/>
            </a:solidFill>
            <a:prstDash val="solid"/>
          </a:ln>
        </p:spPr>
      </p:sp>
      <p:sp>
        <p:nvSpPr>
          <p:cNvPr id="13" name="stage-three-number"/>
          <p:cNvSpPr/>
          <p:nvPr/>
        </p:nvSpPr>
        <p:spPr>
          <a:xfrm>
            <a:off x="825500" y="5994400"/>
            <a:ext cx="889000" cy="889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3800" dirty="0"/>
          </a:p>
        </p:txBody>
      </p:sp>
      <p:sp>
        <p:nvSpPr>
          <p:cNvPr id="14" name="stage-three-text"/>
          <p:cNvSpPr/>
          <p:nvPr/>
        </p:nvSpPr>
        <p:spPr>
          <a:xfrm>
            <a:off x="1968500" y="5969000"/>
            <a:ext cx="7175500" cy="9525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altLang="en-US" sz="21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Perceived safety concern</a:t>
            </a:r>
            <a:endParaRPr lang="en-US" sz="2100" dirty="0"/>
          </a:p>
          <a:p>
            <a:pPr algn="l" indent="0" marL="0">
              <a:spcBef>
                <a:spcPts val="800"/>
              </a:spcBef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Braking, locking or unexpected control logic can raise the stakes.</a:t>
            </a:r>
            <a:endParaRPr lang="en-US" sz="2100" dirty="0"/>
          </a:p>
        </p:txBody>
      </p:sp>
      <p:sp>
        <p:nvSpPr>
          <p:cNvPr id="15" name="hse-panel-bg"/>
          <p:cNvSpPr/>
          <p:nvPr/>
        </p:nvSpPr>
        <p:spPr>
          <a:xfrm>
            <a:off x="10414000" y="1905000"/>
            <a:ext cx="4826000" cy="5270500"/>
          </a:xfrm>
          <a:prstGeom prst="rect">
            <a:avLst/>
          </a:prstGeom>
          <a:solidFill>
            <a:srgbClr val="1E293B"/>
          </a:solidFill>
          <a:ln/>
        </p:spPr>
      </p:sp>
      <p:pic>
        <p:nvPicPr>
          <p:cNvPr id="16" name="hse-shield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00" y="2286000"/>
            <a:ext cx="609600" cy="609600"/>
          </a:xfrm>
          <a:prstGeom prst="rect">
            <a:avLst/>
          </a:prstGeom>
        </p:spPr>
      </p:pic>
      <p:sp>
        <p:nvSpPr>
          <p:cNvPr id="17" name="hse-panel-text"/>
          <p:cNvSpPr/>
          <p:nvPr/>
        </p:nvSpPr>
        <p:spPr>
          <a:xfrm>
            <a:off x="10795000" y="3111500"/>
            <a:ext cx="4064000" cy="3619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00"/>
              </a:lnSpc>
              <a:buNone/>
            </a:pPr>
            <a:r>
              <a:rPr lang="en-US" altLang="en-US" sz="25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HSE design principles</a:t>
            </a:r>
            <a:endParaRPr lang="en-US" sz="1900" dirty="0"/>
          </a:p>
          <a:p>
            <a:pPr algn="l" indent="0" marL="0">
              <a:lnSpc>
                <a:spcPts val="2508"/>
              </a:lnSpc>
              <a:spcBef>
                <a:spcPts val="2200"/>
              </a:spcBef>
              <a:buNone/>
            </a:pPr>
            <a:r>
              <a:rPr lang="en-US" altLang="en-US" sz="19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Provide safe and reliable control systems.</a:t>
            </a:r>
            <a:endParaRPr lang="en-US" sz="1900" dirty="0"/>
          </a:p>
          <a:p>
            <a:pPr algn="l" indent="0" marL="0">
              <a:lnSpc>
                <a:spcPts val="2508"/>
              </a:lnSpc>
              <a:spcBef>
                <a:spcPts val="1800"/>
              </a:spcBef>
              <a:buNone/>
            </a:pPr>
            <a:r>
              <a:rPr lang="en-US" altLang="en-US" sz="19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Reduce routine access to danger zones for maintenance or cleaning.</a:t>
            </a:r>
            <a:endParaRPr lang="en-US" sz="1900" dirty="0"/>
          </a:p>
          <a:p>
            <a:pPr algn="l" indent="0" marL="0">
              <a:lnSpc>
                <a:spcPts val="2508"/>
              </a:lnSpc>
              <a:spcBef>
                <a:spcPts val="1800"/>
              </a:spcBef>
              <a:buNone/>
            </a:pPr>
            <a:r>
              <a:rPr lang="en-US" altLang="en-US" sz="19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Clearly mark controls and ensure stopping devices work correctly.</a:t>
            </a:r>
            <a:endParaRPr lang="en-US" sz="1900" dirty="0"/>
          </a:p>
          <a:p>
            <a:pPr algn="l" indent="0" marL="0">
              <a:lnSpc>
                <a:spcPts val="2508"/>
              </a:lnSpc>
              <a:spcBef>
                <a:spcPts val="1800"/>
              </a:spcBef>
              <a:buNone/>
            </a:pPr>
            <a:r>
              <a:rPr lang="en-US" altLang="en-US" sz="19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 Safe Stop before maintenance or adjustment.</a:t>
            </a:r>
            <a:endParaRPr lang="en-US" sz="1900" dirty="0"/>
          </a:p>
        </p:txBody>
      </p:sp>
      <p:sp>
        <p:nvSpPr>
          <p:cNvPr id="18" name="safety-caveat-bg"/>
          <p:cNvSpPr/>
          <p:nvPr/>
        </p:nvSpPr>
        <p:spPr>
          <a:xfrm>
            <a:off x="508000" y="7556500"/>
            <a:ext cx="14732000" cy="6985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9" name="safety-caveat"/>
          <p:cNvSpPr/>
          <p:nvPr/>
        </p:nvSpPr>
        <p:spPr>
          <a:xfrm>
            <a:off x="825500" y="7708900"/>
            <a:ext cx="140970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Product-specific accounts are attributed contributor experiences and have not been independently tested.</a:t>
            </a:r>
            <a:endParaRPr lang="en-US" sz="1500" dirty="0"/>
          </a:p>
        </p:txBody>
      </p:sp>
      <p:sp>
        <p:nvSpPr>
          <p:cNvPr id="20" name="safety-source"/>
          <p:cNvSpPr/>
          <p:nvPr/>
        </p:nvSpPr>
        <p:spPr>
          <a:xfrm>
            <a:off x="508000" y="8636000"/>
            <a:ext cx="133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TFF conversation; HSE machinery design and safe-use guidance</a:t>
            </a:r>
            <a:endParaRPr lang="en-US" sz="1200" dirty="0"/>
          </a:p>
        </p:txBody>
      </p:sp>
      <p:sp>
        <p:nvSpPr>
          <p:cNvPr id="21" name="safety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ntiment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sentiment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Frustration dominated</a:t>
            </a:r>
            <a:endParaRPr lang="en-US" sz="3400" dirty="0"/>
          </a:p>
        </p:txBody>
      </p:sp>
      <p:pic>
        <p:nvPicPr>
          <p:cNvPr id="4" name="sentiment-chart" descr="preencoded.png">    </p:cNvPr>
          <p:cNvPicPr>
            <a:picLocks noChangeAspect="1"/>
          </p:cNvPicPr>
          <p:nvPr/>
        </p:nvPicPr>
        <p:blipFill>
          <a:blip r:embed="rId1"/>
          <a:srcRect l="-116" r="-116" t="0" b="0"/>
          <a:stretch/>
        </p:blipFill>
        <p:spPr>
          <a:xfrm>
            <a:off x="508000" y="1676400"/>
            <a:ext cx="11303000" cy="6477000"/>
          </a:xfrm>
          <a:prstGeom prst="rect">
            <a:avLst/>
          </a:prstGeom>
        </p:spPr>
      </p:pic>
      <p:sp>
        <p:nvSpPr>
          <p:cNvPr id="5" name="sentiment-rail-bg"/>
          <p:cNvSpPr/>
          <p:nvPr/>
        </p:nvSpPr>
        <p:spPr>
          <a:xfrm>
            <a:off x="12192000" y="1905000"/>
            <a:ext cx="3556000" cy="6032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sentiment-rail"/>
          <p:cNvSpPr/>
          <p:nvPr/>
        </p:nvSpPr>
        <p:spPr>
          <a:xfrm>
            <a:off x="12534900" y="2260600"/>
            <a:ext cx="2870200" cy="5270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920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reactions</a:t>
            </a:r>
            <a:endParaRPr lang="en-US" sz="1800" dirty="0"/>
          </a:p>
          <a:p>
            <a:pPr algn="l" indent="0" marL="0">
              <a:lnSpc>
                <a:spcPts val="4560"/>
              </a:lnSpc>
              <a:spcBef>
                <a:spcPts val="2400"/>
              </a:spcBef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3.91</a:t>
            </a:r>
            <a:endParaRPr lang="en-US" sz="1800" dirty="0"/>
          </a:p>
          <a:p>
            <a:pPr algn="l" indent="0" marL="0">
              <a:lnSpc>
                <a:spcPts val="2040"/>
              </a:lnSpc>
              <a:buNone/>
            </a:pPr>
            <a:r>
              <a:rPr lang="en-US" altLang="en-US" sz="17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</a:t>
            </a:r>
            <a:endParaRPr lang="en-US" sz="1800" dirty="0"/>
          </a:p>
          <a:p>
            <a:pPr algn="l" indent="0" marL="0">
              <a:lnSpc>
                <a:spcPts val="4560"/>
              </a:lnSpc>
              <a:spcBef>
                <a:spcPts val="2400"/>
              </a:spcBef>
              <a:buNone/>
            </a:pPr>
            <a:r>
              <a:rPr lang="en-US" altLang="en-US" sz="38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1.90</a:t>
            </a:r>
            <a:endParaRPr lang="en-US" sz="1800" dirty="0"/>
          </a:p>
          <a:p>
            <a:pPr algn="l" indent="0" marL="0">
              <a:lnSpc>
                <a:spcPts val="2040"/>
              </a:lnSpc>
              <a:buNone/>
            </a:pPr>
            <a:r>
              <a:rPr lang="en-US" altLang="en-US" sz="17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Neutral</a:t>
            </a:r>
            <a:endParaRPr lang="en-US" sz="1800" dirty="0"/>
          </a:p>
          <a:p>
            <a:pPr algn="l" indent="0" marL="0">
              <a:lnSpc>
                <a:spcPts val="4560"/>
              </a:lnSpc>
              <a:spcBef>
                <a:spcPts val="2400"/>
              </a:spcBef>
              <a:buNone/>
            </a:pPr>
            <a:r>
              <a:rPr lang="en-US" altLang="en-US" sz="3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2.67</a:t>
            </a:r>
            <a:endParaRPr lang="en-US" sz="1800" dirty="0"/>
          </a:p>
          <a:p>
            <a:pPr algn="l" indent="0" marL="0">
              <a:lnSpc>
                <a:spcPts val="2040"/>
              </a:lnSpc>
              <a:buNone/>
            </a:pPr>
            <a:r>
              <a:rPr lang="en-US" altLang="en-US" sz="1700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Positive</a:t>
            </a:r>
            <a:endParaRPr lang="en-US" sz="1800" dirty="0"/>
          </a:p>
          <a:p>
            <a:pPr algn="l" indent="0" marL="0">
              <a:lnSpc>
                <a:spcPts val="1680"/>
              </a:lnSpc>
              <a:spcBef>
                <a:spcPts val="3000"/>
              </a:spcBef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Sentiment describes this conversation only, not UK farmers generally.</a:t>
            </a:r>
            <a:endParaRPr lang="en-US" sz="1800" dirty="0"/>
          </a:p>
        </p:txBody>
      </p:sp>
      <p:sp>
        <p:nvSpPr>
          <p:cNvPr id="7" name="sentiment-source"/>
          <p:cNvSpPr/>
          <p:nvPr/>
        </p:nvSpPr>
        <p:spPr>
          <a:xfrm>
            <a:off x="508000" y="8636000"/>
            <a:ext cx="132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structured contribution-level sentiment classification and deterministic aggregation</a:t>
            </a:r>
            <a:endParaRPr lang="en-US" sz="1200" dirty="0"/>
          </a:p>
        </p:txBody>
      </p:sp>
      <p:sp>
        <p:nvSpPr>
          <p:cNvPr id="8" name="sentiment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meline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timeline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Critical tone persisted</a:t>
            </a:r>
            <a:endParaRPr lang="en-US" sz="3400" dirty="0"/>
          </a:p>
        </p:txBody>
      </p:sp>
      <p:pic>
        <p:nvPicPr>
          <p:cNvPr id="4" name="timeline-chart" descr="preencoded.png">    </p:cNvPr>
          <p:cNvPicPr>
            <a:picLocks noChangeAspect="1"/>
          </p:cNvPicPr>
          <p:nvPr/>
        </p:nvPicPr>
        <p:blipFill>
          <a:blip r:embed="rId1"/>
          <a:srcRect l="0" r="0" t="-3646" b="-3646"/>
          <a:stretch/>
        </p:blipFill>
        <p:spPr>
          <a:xfrm>
            <a:off x="508000" y="1676400"/>
            <a:ext cx="11430000" cy="6540500"/>
          </a:xfrm>
          <a:prstGeom prst="rect">
            <a:avLst/>
          </a:prstGeom>
        </p:spPr>
      </p:pic>
      <p:sp>
        <p:nvSpPr>
          <p:cNvPr id="5" name="timeline-rail-bg"/>
          <p:cNvSpPr/>
          <p:nvPr/>
        </p:nvSpPr>
        <p:spPr>
          <a:xfrm>
            <a:off x="12319000" y="1905000"/>
            <a:ext cx="3429000" cy="6032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timeline-rail"/>
          <p:cNvSpPr/>
          <p:nvPr/>
        </p:nvSpPr>
        <p:spPr>
          <a:xfrm>
            <a:off x="12636500" y="2311400"/>
            <a:ext cx="2794000" cy="5143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432"/>
              </a:lnSpc>
              <a:buNone/>
            </a:pPr>
            <a:r>
              <a:rPr lang="en-US" altLang="en-US" sz="19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Five of six days</a:t>
            </a:r>
            <a:endParaRPr lang="en-US" sz="1900" dirty="0"/>
          </a:p>
          <a:p>
            <a:pPr algn="l" indent="0" marL="0">
              <a:lnSpc>
                <a:spcPts val="2048"/>
              </a:lnSpc>
              <a:spcBef>
                <a:spcPts val="800"/>
              </a:spcBef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 tone exceeded both neutral and positive contributions.</a:t>
            </a:r>
            <a:endParaRPr lang="en-US" sz="1900" dirty="0"/>
          </a:p>
          <a:p>
            <a:pPr algn="l" indent="0" marL="0">
              <a:lnSpc>
                <a:spcPts val="2432"/>
              </a:lnSpc>
              <a:spcBef>
                <a:spcPts val="2800"/>
              </a:spcBef>
              <a:buNone/>
            </a:pPr>
            <a:r>
              <a:rPr lang="en-US" altLang="en-US" sz="19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100% on 13 Aug</a:t>
            </a:r>
            <a:endParaRPr lang="en-US" sz="1900" dirty="0"/>
          </a:p>
          <a:p>
            <a:pPr algn="l" indent="0" marL="0">
              <a:lnSpc>
                <a:spcPts val="2048"/>
              </a:lnSpc>
              <a:spcBef>
                <a:spcPts val="800"/>
              </a:spcBef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final day contained very few contributions, so the share moved sharply.</a:t>
            </a:r>
            <a:endParaRPr lang="en-US" sz="1900" dirty="0"/>
          </a:p>
          <a:p>
            <a:pPr algn="l" indent="0" marL="0">
              <a:lnSpc>
                <a:spcPts val="2432"/>
              </a:lnSpc>
              <a:spcBef>
                <a:spcPts val="2800"/>
              </a:spcBef>
              <a:buNone/>
            </a:pPr>
            <a:r>
              <a:rPr lang="en-US" altLang="en-US" sz="19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Validated output</a:t>
            </a:r>
            <a:endParaRPr lang="en-US" sz="1900" dirty="0"/>
          </a:p>
          <a:p>
            <a:pPr algn="l" indent="0" marL="0">
              <a:lnSpc>
                <a:spcPts val="2048"/>
              </a:lnSpc>
              <a:spcBef>
                <a:spcPts val="800"/>
              </a:spcBef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 contribution fell below 0.60 classification confidence.</a:t>
            </a:r>
            <a:endParaRPr lang="en-US" sz="1900" dirty="0"/>
          </a:p>
        </p:txBody>
      </p:sp>
      <p:sp>
        <p:nvSpPr>
          <p:cNvPr id="7" name="timeline-source"/>
          <p:cNvSpPr/>
          <p:nvPr/>
        </p:nvSpPr>
        <p:spPr>
          <a:xfrm>
            <a:off x="508000" y="8636000"/>
            <a:ext cx="132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daily sentiment shares; interpret alongside contribution volume</a:t>
            </a:r>
            <a:endParaRPr lang="en-US" sz="1200" dirty="0"/>
          </a:p>
        </p:txBody>
      </p:sp>
      <p:sp>
        <p:nvSpPr>
          <p:cNvPr id="8" name="timeline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ices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voices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broad operator evidence base</a:t>
            </a:r>
            <a:endParaRPr lang="en-US" sz="3400" dirty="0"/>
          </a:p>
        </p:txBody>
      </p:sp>
      <p:pic>
        <p:nvPicPr>
          <p:cNvPr id="4" name="voices-chart" descr="preencoded.png">    </p:cNvPr>
          <p:cNvPicPr>
            <a:picLocks noChangeAspect="1"/>
          </p:cNvPicPr>
          <p:nvPr/>
        </p:nvPicPr>
        <p:blipFill>
          <a:blip r:embed="rId1"/>
          <a:srcRect l="-5844" r="-5844" t="0" b="0"/>
          <a:stretch/>
        </p:blipFill>
        <p:spPr>
          <a:xfrm>
            <a:off x="508000" y="1676400"/>
            <a:ext cx="11430000" cy="6540500"/>
          </a:xfrm>
          <a:prstGeom prst="rect">
            <a:avLst/>
          </a:prstGeom>
        </p:spPr>
      </p:pic>
      <p:sp>
        <p:nvSpPr>
          <p:cNvPr id="5" name="voices-rail-bg"/>
          <p:cNvSpPr/>
          <p:nvPr/>
        </p:nvSpPr>
        <p:spPr>
          <a:xfrm>
            <a:off x="12319000" y="1905000"/>
            <a:ext cx="3429000" cy="6032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voices-rail"/>
          <p:cNvSpPr/>
          <p:nvPr/>
        </p:nvSpPr>
        <p:spPr>
          <a:xfrm>
            <a:off x="12636500" y="2286000"/>
            <a:ext cx="2794000" cy="5207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1984"/>
              </a:lnSpc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Highest volume</a:t>
            </a:r>
            <a:endParaRPr lang="en-US" sz="1800" dirty="0"/>
          </a:p>
          <a:p>
            <a:pPr algn="l" indent="0" marL="0">
              <a:lnSpc>
                <a:spcPts val="4464"/>
              </a:lnSpc>
              <a:spcBef>
                <a:spcPts val="2000"/>
              </a:spcBef>
              <a:buNone/>
            </a:pPr>
            <a:r>
              <a:rPr lang="en-US" altLang="en-US" sz="36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</a:t>
            </a:r>
            <a:endParaRPr lang="en-US" sz="1800" dirty="0"/>
          </a:p>
          <a:p>
            <a:pPr algn="l" indent="0" marL="0">
              <a:lnSpc>
                <a:spcPts val="2356"/>
              </a:lnSpc>
              <a:buNone/>
            </a:pPr>
            <a:r>
              <a:rPr lang="en-US" altLang="en-US" sz="19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David.</a:t>
            </a:r>
            <a:endParaRPr lang="en-US" sz="1800" dirty="0"/>
          </a:p>
          <a:p>
            <a:pPr algn="l" indent="0" marL="0">
              <a:lnSpc>
                <a:spcPts val="1860"/>
              </a:lnSpc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29 reactions</a:t>
            </a:r>
            <a:endParaRPr lang="en-US" sz="1800" dirty="0"/>
          </a:p>
          <a:p>
            <a:pPr algn="l" indent="0" marL="0">
              <a:lnSpc>
                <a:spcPts val="1984"/>
              </a:lnSpc>
              <a:spcBef>
                <a:spcPts val="3200"/>
              </a:spcBef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Highest reactions among the ten most active voices</a:t>
            </a:r>
            <a:endParaRPr lang="en-US" sz="1800" dirty="0"/>
          </a:p>
          <a:p>
            <a:pPr algn="l" indent="0" marL="0">
              <a:lnSpc>
                <a:spcPts val="4464"/>
              </a:lnSpc>
              <a:spcBef>
                <a:spcPts val="2000"/>
              </a:spcBef>
              <a:buNone/>
            </a:pPr>
            <a:r>
              <a:rPr lang="en-US" altLang="en-US" sz="36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40</a:t>
            </a:r>
            <a:endParaRPr lang="en-US" sz="1800" dirty="0"/>
          </a:p>
          <a:p>
            <a:pPr algn="l" indent="0" marL="0">
              <a:lnSpc>
                <a:spcPts val="2356"/>
              </a:lnSpc>
              <a:buNone/>
            </a:pPr>
            <a:r>
              <a:rPr lang="en-US" altLang="en-US" sz="19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Lofty1984</a:t>
            </a:r>
            <a:endParaRPr lang="en-US" sz="1800" dirty="0"/>
          </a:p>
          <a:p>
            <a:pPr algn="l" indent="0" marL="0">
              <a:lnSpc>
                <a:spcPts val="1860"/>
              </a:lnSpc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across 3 contributions</a:t>
            </a:r>
            <a:endParaRPr lang="en-US" sz="1800" dirty="0"/>
          </a:p>
          <a:p>
            <a:pPr algn="l" indent="0" marL="0">
              <a:lnSpc>
                <a:spcPts val="1736"/>
              </a:lnSpc>
              <a:spcBef>
                <a:spcPts val="3000"/>
              </a:spcBef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Activity shows breadth of examples, not representative industry opinion.</a:t>
            </a:r>
            <a:endParaRPr lang="en-US" sz="1800" dirty="0"/>
          </a:p>
        </p:txBody>
      </p:sp>
      <p:sp>
        <p:nvSpPr>
          <p:cNvPr id="7" name="voices-source"/>
          <p:cNvSpPr/>
          <p:nvPr/>
        </p:nvSpPr>
        <p:spPr>
          <a:xfrm>
            <a:off x="508000" y="8636000"/>
            <a:ext cx="132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contribution counts and reaction totals; screen names preserved</a:t>
            </a:r>
            <a:endParaRPr lang="en-US" sz="1200" dirty="0"/>
          </a:p>
        </p:txBody>
      </p:sp>
      <p:sp>
        <p:nvSpPr>
          <p:cNvPr id="8" name="voices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rief-accent"/>
          <p:cNvSpPr/>
          <p:nvPr/>
        </p:nvSpPr>
        <p:spPr>
          <a:xfrm>
            <a:off x="508000" y="508000"/>
            <a:ext cx="15240000" cy="508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brief-title"/>
          <p:cNvSpPr/>
          <p:nvPr/>
        </p:nvSpPr>
        <p:spPr>
          <a:xfrm>
            <a:off x="508000" y="787400"/>
            <a:ext cx="13970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4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Turn complaints into a design brief</a:t>
            </a:r>
            <a:endParaRPr lang="en-US" sz="3400" dirty="0"/>
          </a:p>
        </p:txBody>
      </p:sp>
      <p:sp>
        <p:nvSpPr>
          <p:cNvPr id="4" name="brief-one-bg"/>
          <p:cNvSpPr/>
          <p:nvPr/>
        </p:nvSpPr>
        <p:spPr>
          <a:xfrm>
            <a:off x="508000" y="1841500"/>
            <a:ext cx="7239000" cy="2222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brief-one-number"/>
          <p:cNvSpPr/>
          <p:nvPr/>
        </p:nvSpPr>
        <p:spPr>
          <a:xfrm>
            <a:off x="825500" y="2159000"/>
            <a:ext cx="8890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3800" dirty="0"/>
          </a:p>
        </p:txBody>
      </p:sp>
      <p:sp>
        <p:nvSpPr>
          <p:cNvPr id="6" name="brief-one-text"/>
          <p:cNvSpPr/>
          <p:nvPr/>
        </p:nvSpPr>
        <p:spPr>
          <a:xfrm>
            <a:off x="1968500" y="2159000"/>
            <a:ext cx="5334000" cy="1460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60"/>
              </a:lnSpc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Bring operators in early</a:t>
            </a:r>
            <a:endParaRPr lang="en-US" sz="2000" dirty="0"/>
          </a:p>
          <a:p>
            <a:pPr algn="l" indent="0" marL="0">
              <a:lnSpc>
                <a:spcPts val="2176"/>
              </a:lnSpc>
              <a:spcBef>
                <a:spcPts val="1000"/>
              </a:spcBef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Include operators, service engineers and contractors before layouts are fixed.</a:t>
            </a:r>
            <a:endParaRPr lang="en-US" sz="2000" dirty="0"/>
          </a:p>
        </p:txBody>
      </p:sp>
      <p:sp>
        <p:nvSpPr>
          <p:cNvPr id="7" name="brief-two-bg"/>
          <p:cNvSpPr/>
          <p:nvPr/>
        </p:nvSpPr>
        <p:spPr>
          <a:xfrm>
            <a:off x="8001000" y="1841500"/>
            <a:ext cx="7239000" cy="2222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brief-two-number"/>
          <p:cNvSpPr/>
          <p:nvPr/>
        </p:nvSpPr>
        <p:spPr>
          <a:xfrm>
            <a:off x="8318500" y="2159000"/>
            <a:ext cx="8890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3800" dirty="0"/>
          </a:p>
        </p:txBody>
      </p:sp>
      <p:sp>
        <p:nvSpPr>
          <p:cNvPr id="9" name="brief-two-text"/>
          <p:cNvSpPr/>
          <p:nvPr/>
        </p:nvSpPr>
        <p:spPr>
          <a:xfrm>
            <a:off x="9461500" y="2159000"/>
            <a:ext cx="5334000" cy="1460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60"/>
              </a:lnSpc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Test real maintenance access</a:t>
            </a:r>
            <a:endParaRPr lang="en-US" sz="2000" dirty="0"/>
          </a:p>
          <a:p>
            <a:pPr algn="l" indent="0" marL="0">
              <a:lnSpc>
                <a:spcPts val="2176"/>
              </a:lnSpc>
              <a:spcBef>
                <a:spcPts val="1000"/>
              </a:spcBef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 real tools, gloves, mud, poor light and realistic time pressure.</a:t>
            </a:r>
            <a:endParaRPr lang="en-US" sz="2000" dirty="0"/>
          </a:p>
        </p:txBody>
      </p:sp>
      <p:sp>
        <p:nvSpPr>
          <p:cNvPr id="10" name="brief-three-bg"/>
          <p:cNvSpPr/>
          <p:nvPr/>
        </p:nvSpPr>
        <p:spPr>
          <a:xfrm>
            <a:off x="508000" y="4445000"/>
            <a:ext cx="7239000" cy="2222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brief-three-number"/>
          <p:cNvSpPr/>
          <p:nvPr/>
        </p:nvSpPr>
        <p:spPr>
          <a:xfrm>
            <a:off x="825500" y="4762500"/>
            <a:ext cx="8890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3800" dirty="0"/>
          </a:p>
        </p:txBody>
      </p:sp>
      <p:sp>
        <p:nvSpPr>
          <p:cNvPr id="12" name="brief-three-text"/>
          <p:cNvSpPr/>
          <p:nvPr/>
        </p:nvSpPr>
        <p:spPr>
          <a:xfrm>
            <a:off x="1968500" y="4762500"/>
            <a:ext cx="5334000" cy="1460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60"/>
              </a:lnSpc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Protect essential controls</a:t>
            </a:r>
            <a:endParaRPr lang="en-US" sz="2000" dirty="0"/>
          </a:p>
          <a:p>
            <a:pPr algn="l" indent="0" marL="0">
              <a:lnSpc>
                <a:spcPts val="2176"/>
              </a:lnSpc>
              <a:spcBef>
                <a:spcPts val="1000"/>
              </a:spcBef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 critical functions clear, tactile and available when screens fail.</a:t>
            </a:r>
            <a:endParaRPr lang="en-US" sz="2000" dirty="0"/>
          </a:p>
        </p:txBody>
      </p:sp>
      <p:sp>
        <p:nvSpPr>
          <p:cNvPr id="13" name="brief-four-bg"/>
          <p:cNvSpPr/>
          <p:nvPr/>
        </p:nvSpPr>
        <p:spPr>
          <a:xfrm>
            <a:off x="8001000" y="4445000"/>
            <a:ext cx="7239000" cy="22225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4" name="brief-four-number"/>
          <p:cNvSpPr/>
          <p:nvPr/>
        </p:nvSpPr>
        <p:spPr>
          <a:xfrm>
            <a:off x="8318500" y="4762500"/>
            <a:ext cx="8890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3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3800" dirty="0"/>
          </a:p>
        </p:txBody>
      </p:sp>
      <p:sp>
        <p:nvSpPr>
          <p:cNvPr id="15" name="brief-four-text"/>
          <p:cNvSpPr/>
          <p:nvPr/>
        </p:nvSpPr>
        <p:spPr>
          <a:xfrm>
            <a:off x="9461500" y="4762500"/>
            <a:ext cx="5334000" cy="1460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560"/>
              </a:lnSpc>
              <a:buNone/>
            </a:pPr>
            <a:r>
              <a:rPr lang="en-US" altLang="en-US" sz="2000" b="1" dirty="0">
                <a:solidFill>
                  <a:srgbClr val="0F172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Close the feedback loop</a:t>
            </a:r>
            <a:endParaRPr lang="en-US" sz="2000" dirty="0"/>
          </a:p>
          <a:p>
            <a:pPr algn="l" indent="0" marL="0">
              <a:lnSpc>
                <a:spcPts val="2176"/>
              </a:lnSpc>
              <a:spcBef>
                <a:spcPts val="1000"/>
              </a:spcBef>
              <a:buNone/>
            </a:pPr>
            <a:r>
              <a:rPr lang="en-US" altLang="en-US" sz="17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Treat repeat workarounds and service complaints as design data.</a:t>
            </a:r>
            <a:endParaRPr lang="en-US" sz="2000" dirty="0"/>
          </a:p>
        </p:txBody>
      </p:sp>
      <p:sp>
        <p:nvSpPr>
          <p:cNvPr id="16" name="brief-closing-bg"/>
          <p:cNvSpPr/>
          <p:nvPr/>
        </p:nvSpPr>
        <p:spPr>
          <a:xfrm>
            <a:off x="508000" y="7048500"/>
            <a:ext cx="14732000" cy="11684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17" name="brief-closing"/>
          <p:cNvSpPr/>
          <p:nvPr/>
        </p:nvSpPr>
        <p:spPr>
          <a:xfrm>
            <a:off x="889000" y="7251700"/>
            <a:ext cx="139700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altLang="en-US" sz="21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design is not finished until the person underneath can live with it.</a:t>
            </a:r>
            <a:endParaRPr lang="en-US" sz="2100" dirty="0"/>
          </a:p>
          <a:p>
            <a:pPr algn="ctr" indent="0" marL="0">
              <a:spcBef>
                <a:spcPts val="800"/>
              </a:spcBef>
              <a:buNone/>
            </a:pPr>
            <a:r>
              <a:rPr lang="en-US" altLang="en-US" sz="1400" u="sng" dirty="0">
                <a:solidFill>
                  <a:srgbClr val="FFFFFF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Read the full conversation on The Farming Forum</a:t>
            </a:r>
            <a:endParaRPr lang="en-US" sz="2100" dirty="0"/>
          </a:p>
        </p:txBody>
      </p:sp>
      <p:sp>
        <p:nvSpPr>
          <p:cNvPr id="18" name="brief-source"/>
          <p:cNvSpPr/>
          <p:nvPr/>
        </p:nvSpPr>
        <p:spPr>
          <a:xfrm>
            <a:off x="508000" y="8636000"/>
            <a:ext cx="132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operator experiences and HSE design principles</a:t>
            </a:r>
            <a:endParaRPr lang="en-US" sz="1200" dirty="0"/>
          </a:p>
        </p:txBody>
      </p:sp>
      <p:sp>
        <p:nvSpPr>
          <p:cNvPr id="19" name="brief-page"/>
          <p:cNvSpPr/>
          <p:nvPr/>
        </p:nvSpPr>
        <p:spPr>
          <a:xfrm>
            <a:off x="15113000" y="8636000"/>
            <a:ext cx="635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Manus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it for the person underneath</dc:title>
  <dc:subject>Design it for the person underneath</dc:subject>
  <dc:creator>Manus</dc:creator>
  <cp:lastModifiedBy>Manus</cp:lastModifiedBy>
  <cp:revision>1</cp:revision>
  <dcterms:created xsi:type="dcterms:W3CDTF">2026-08-29T09:25:30Z</dcterms:created>
  <dcterms:modified xsi:type="dcterms:W3CDTF">2026-08-29T09:25:30Z</dcterms:modified>
</cp:coreProperties>
</file>