
<file path=[Content_Types].xml><?xml version="1.0" encoding="utf-8"?>
<Types xmlns="http://schemas.openxmlformats.org/package/2006/content-types">
  <Default Extension="fntdata" ContentType="application/x-fontdata"/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charts/chart331.xml" ContentType="application/vnd.openxmlformats-officedocument.drawingml.chart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charts/chart332.xml" ContentType="application/vnd.openxmlformats-officedocument.drawingml.chart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charts/chart333.xml" ContentType="application/vnd.openxmlformats-officedocument.drawingml.chart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charts/chart334.xml" ContentType="application/vnd.openxmlformats-officedocument.drawingml.chart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charts/chart335.xml" ContentType="application/vnd.openxmlformats-officedocument.drawingml.chart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6256000" cy="9144000"/>
  <p:notesSz cx="9144000" cy="16256000"/>
  <p:embeddedFontLst>
    <p:embeddedFont>
      <p:font typeface="Inter" charset="-122" pitchFamily="34"/>
      <p:regular r:id="rId17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7" Type="http://schemas.openxmlformats.org/officeDocument/2006/relationships/font" Target="fonts/font1.fntdata"/></Relationships>
</file>

<file path=ppt/charts/_rels/chart331.xml.rels><?xml version="1.0" encoding="UTF-8" standalone="yes"?><Relationships xmlns="http://schemas.openxmlformats.org/package/2006/relationships"><Relationship Id="rId1" Type="http://schemas.openxmlformats.org/officeDocument/2006/relationships/package" Target="../embeddings/Microsoft_Excel_Worksheet331.xlsx"/></Relationships>
</file>

<file path=ppt/charts/_rels/chart332.xml.rels><?xml version="1.0" encoding="UTF-8" standalone="yes"?><Relationships xmlns="http://schemas.openxmlformats.org/package/2006/relationships"><Relationship Id="rId1" Type="http://schemas.openxmlformats.org/officeDocument/2006/relationships/package" Target="../embeddings/Microsoft_Excel_Worksheet332.xlsx"/></Relationships>
</file>

<file path=ppt/charts/_rels/chart333.xml.rels><?xml version="1.0" encoding="UTF-8" standalone="yes"?><Relationships xmlns="http://schemas.openxmlformats.org/package/2006/relationships"><Relationship Id="rId1" Type="http://schemas.openxmlformats.org/officeDocument/2006/relationships/package" Target="../embeddings/Microsoft_Excel_Worksheet333.xlsx"/></Relationships>
</file>

<file path=ppt/charts/_rels/chart334.xml.rels><?xml version="1.0" encoding="UTF-8" standalone="yes"?><Relationships xmlns="http://schemas.openxmlformats.org/package/2006/relationships"><Relationship Id="rId1" Type="http://schemas.openxmlformats.org/officeDocument/2006/relationships/package" Target="../embeddings/Microsoft_Excel_Worksheet334.xlsx"/></Relationships>
</file>

<file path=ppt/charts/_rels/chart335.xml.rels><?xml version="1.0" encoding="UTF-8" standalone="yes"?><Relationships xmlns="http://schemas.openxmlformats.org/package/2006/relationships"><Relationship Id="rId1" Type="http://schemas.openxmlformats.org/officeDocument/2006/relationships/package" Target="../embeddings/Microsoft_Excel_Worksheet335.xlsx"/></Relationships>
</file>

<file path=ppt/charts/chart33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roundedCorners val="1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Contributions</c:v>
                </c:pt>
              </c:strCache>
            </c:strRef>
          </c:tx>
          <c:spPr>
            <a:solidFill>
              <a:srgbClr val="EA580C"/>
            </a:solidFill>
            <a:effectLst/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b="0" i="0" strike="noStrike" sz="1200" u="none">
                    <a:solidFill>
                      <a:srgbClr val="000000"/>
                    </a:solidFill>
                    <a:latin typeface="Inter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Sheet1!$A$2:$A$25</c:f>
              <c:multiLvlStrCache>
                <c:ptCount val="24"/>
                <c:lvl>
                  <c:pt idx="0">
                    <c:v>31 Jul</c:v>
                  </c:pt>
                  <c:pt idx="1">
                    <c:v>1 Aug</c:v>
                  </c:pt>
                  <c:pt idx="2">
                    <c:v>2 Aug</c:v>
                  </c:pt>
                  <c:pt idx="3">
                    <c:v>3 Aug</c:v>
                  </c:pt>
                  <c:pt idx="4">
                    <c:v>4 Aug</c:v>
                  </c:pt>
                  <c:pt idx="5">
                    <c:v>5 Aug</c:v>
                  </c:pt>
                  <c:pt idx="6">
                    <c:v>6 Aug</c:v>
                  </c:pt>
                  <c:pt idx="7">
                    <c:v>7 Aug</c:v>
                  </c:pt>
                  <c:pt idx="8">
                    <c:v>8 Aug</c:v>
                  </c:pt>
                  <c:pt idx="9">
                    <c:v>9 Aug</c:v>
                  </c:pt>
                  <c:pt idx="10">
                    <c:v>10 Aug</c:v>
                  </c:pt>
                  <c:pt idx="11">
                    <c:v>11 Aug</c:v>
                  </c:pt>
                  <c:pt idx="12">
                    <c:v>12 Aug</c:v>
                  </c:pt>
                  <c:pt idx="13">
                    <c:v>13 Aug</c:v>
                  </c:pt>
                  <c:pt idx="14">
                    <c:v>14 Aug</c:v>
                  </c:pt>
                  <c:pt idx="15">
                    <c:v>15 Aug</c:v>
                  </c:pt>
                  <c:pt idx="16">
                    <c:v>16 Aug</c:v>
                  </c:pt>
                  <c:pt idx="17">
                    <c:v>17 Aug</c:v>
                  </c:pt>
                  <c:pt idx="18">
                    <c:v>18 Aug</c:v>
                  </c:pt>
                  <c:pt idx="19">
                    <c:v>19 Aug</c:v>
                  </c:pt>
                  <c:pt idx="20">
                    <c:v>20 Aug</c:v>
                  </c:pt>
                  <c:pt idx="21">
                    <c:v>21 Aug</c:v>
                  </c:pt>
                  <c:pt idx="22">
                    <c:v>22 Aug</c:v>
                  </c:pt>
                  <c:pt idx="23">
                    <c:v>23 Aug</c:v>
                  </c:pt>
                </c:lvl>
              </c:multiLvlStrCache>
            </c:multiLvlStrRef>
          </c:cat>
          <c:val>
            <c:numRef>
              <c:f>Sheet1!$B$2:$B$25</c:f>
              <c:numCache>
                <c:formatCode>General</c:formatCode>
                <c:ptCount val="24"/>
                <c:pt idx="0">
                  <c:v>7</c:v>
                </c:pt>
                <c:pt idx="1">
                  <c:v>14</c:v>
                </c:pt>
                <c:pt idx="2">
                  <c:v>12</c:v>
                </c:pt>
                <c:pt idx="3">
                  <c:v>13</c:v>
                </c:pt>
                <c:pt idx="4">
                  <c:v>20</c:v>
                </c:pt>
                <c:pt idx="5">
                  <c:v>23</c:v>
                </c:pt>
                <c:pt idx="6">
                  <c:v>31</c:v>
                </c:pt>
                <c:pt idx="7">
                  <c:v>35</c:v>
                </c:pt>
                <c:pt idx="8">
                  <c:v>26</c:v>
                </c:pt>
                <c:pt idx="9">
                  <c:v>89</c:v>
                </c:pt>
                <c:pt idx="10">
                  <c:v>9</c:v>
                </c:pt>
                <c:pt idx="11">
                  <c:v>27</c:v>
                </c:pt>
                <c:pt idx="12">
                  <c:v>12</c:v>
                </c:pt>
                <c:pt idx="13">
                  <c:v>34</c:v>
                </c:pt>
                <c:pt idx="14">
                  <c:v>37</c:v>
                </c:pt>
                <c:pt idx="15">
                  <c:v>15</c:v>
                </c:pt>
                <c:pt idx="16">
                  <c:v>24</c:v>
                </c:pt>
                <c:pt idx="17">
                  <c:v>28</c:v>
                </c:pt>
                <c:pt idx="18">
                  <c:v>29</c:v>
                </c:pt>
                <c:pt idx="19">
                  <c:v>27</c:v>
                </c:pt>
                <c:pt idx="20">
                  <c:v>38</c:v>
                </c:pt>
                <c:pt idx="21">
                  <c:v>19</c:v>
                </c:pt>
                <c:pt idx="22">
                  <c:v>4</c:v>
                </c:pt>
                <c:pt idx="23">
                  <c:v>2</c:v>
                </c:pt>
              </c:numCache>
            </c:numRef>
          </c:val>
        </c:ser>
        <c:dLbls>
          <c:numFmt formatCode="#,##0" sourceLinked="0"/>
          <c:txPr>
            <a:bodyPr/>
            <a:lstStyle/>
            <a:p>
              <a:pPr>
                <a:defRPr b="0" i="0" strike="noStrike" sz="1200" u="none">
                  <a:solidFill>
                    <a:srgbClr val="000000"/>
                  </a:solidFill>
                  <a:latin typeface="Inter"/>
                </a:defRPr>
              </a:pPr>
            </a:p>
          </c:txPr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gapWidth val="80"/>
        <c:overlap val="0"/>
        <c:axId val="2094734554"/>
        <c:axId val="2094734552"/>
        <c:axId val="2094734556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200" b="0" i="0" u="none" strike="noStrike">
                <a:solidFill>
                  <a:srgbClr val="64748B"/>
                </a:solidFill>
                <a:latin typeface="Inter"/>
              </a:defRPr>
            </a:pPr>
            <a:endParaRPr lang="en-US"/>
          </a:p>
        </c:txPr>
        <c:crossAx val="2094734552"/>
        <c:crosses val="autoZero"/>
        <c:auto val="1"/>
        <c:lblAlgn val="ctr"/>
        <c:noMultiLvlLbl val="1"/>
      </c:catAx>
      <c:valAx>
        <c:axId val="2094734552"/>
        <c:scaling>
          <c:orientation val="minMax"/>
          <c:max val="100"/>
          <c:min val="0"/>
        </c:scaling>
        <c:delete val="0"/>
        <c:axPos val="l"/>
        <c:majorGridlines>
          <c:spPr>
            <a:ln w="12700" cap="flat">
              <a:solidFill>
                <a:srgbClr val="E2E8F0"/>
              </a:solidFill>
              <a:prstDash val="solid"/>
              <a:round/>
            </a:ln>
          </c:spPr>
        </c:majorGridlines>
        <c:title>
          <c:tx>
            <c:rich>
              <a:bodyPr/>
              <a:lstStyle/>
              <a:p>
                <a:pPr>
                  <a:defRPr b="0" i="0" u="none" strike="noStrike">
                    <a:solidFill>
                      <a:srgbClr val="64748B"/>
                    </a:solidFill>
                    <a:latin typeface="Inter"/>
                  </a:defRPr>
                </a:pPr>
                <a:r>
                  <a:rPr b="0" i="0" u="none" strike="noStrike">
                    <a:solidFill>
                      <a:srgbClr val="64748B"/>
                    </a:solidFill>
                    <a:latin typeface="Inter"/>
                  </a:rPr>
                  <a:t>Contributions</a:t>
                </a:r>
              </a:p>
            </c:rich>
          </c:tx>
          <c:layout/>
          <c:overlay val="0"/>
        </c:title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200" b="0" i="0" u="none" strike="noStrike">
                <a:solidFill>
                  <a:srgbClr val="64748B"/>
                </a:solidFill>
                <a:latin typeface="Inter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</c:chart>
  <c:spPr>
    <a:noFill/>
    <a:ln>
      <a:noFill/>
    </a:ln>
    <a:effectLst/>
  </c:spPr>
  <c:externalData r:id="rId1">
    <c:autoUpdate val="0"/>
  </c:externalData>
</c:chartSpace>
</file>

<file path=ppt/charts/chart33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roundedCorners val="1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series1</c:v>
                </c:pt>
              </c:strCache>
            </c:strRef>
          </c:tx>
          <c:spPr>
            <a:solidFill>
              <a:schemeClr val="accent1"/>
            </a:solidFill>
            <a:ln w="9525" cap="flat">
              <a:solidFill>
                <a:srgbClr val="F9F9F9"/>
              </a:solidFill>
              <a:prstDash val="solid"/>
              <a:round/>
            </a:ln>
            <a:effectLst/>
          </c:spPr>
          <c:dPt>
            <c:idx val="0"/>
            <c:bubble3D val="0"/>
            <c:spPr>
              <a:solidFill>
                <a:srgbClr val="EA580C"/>
              </a:solidFill>
              <a:effectLst/>
            </c:spPr>
          </c:dPt>
          <c:dPt>
            <c:idx val="1"/>
            <c:bubble3D val="0"/>
            <c:spPr>
              <a:solidFill>
                <a:srgbClr val="64748B"/>
              </a:solidFill>
              <a:effectLst/>
            </c:spPr>
          </c:dPt>
          <c:dPt>
            <c:idx val="2"/>
            <c:bubble3D val="0"/>
            <c:spPr>
              <a:solidFill>
                <a:srgbClr val="0F766E"/>
              </a:solidFill>
              <a:effectLst/>
            </c:spPr>
          </c:dPt>
          <c:dLbls>
            <c:dLbl>
              <c:idx val="0"/>
              <c:numFmt formatCode="0%" sourceLinked="0"/>
              <c:spPr/>
              <c:txPr>
                <a:bodyPr/>
                <a:lstStyle/>
                <a:p>
                  <a:pPr>
                    <a:defRPr sz="1300" b="0" i="0" u="none" strike="noStrike">
                      <a:solidFill>
                        <a:srgbClr val="334155"/>
                      </a:solidFill>
                      <a:latin typeface="Inter"/>
                    </a:defRPr>
                  </a:pPr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numFmt formatCode="0%" sourceLinked="0"/>
              <c:spPr/>
              <c:txPr>
                <a:bodyPr/>
                <a:lstStyle/>
                <a:p>
                  <a:pPr>
                    <a:defRPr sz="1300" b="0" i="0" u="none" strike="noStrike">
                      <a:solidFill>
                        <a:srgbClr val="334155"/>
                      </a:solidFill>
                      <a:latin typeface="Inter"/>
                    </a:defRPr>
                  </a:pPr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2"/>
              <c:numFmt formatCode="0%" sourceLinked="0"/>
              <c:spPr/>
              <c:txPr>
                <a:bodyPr/>
                <a:lstStyle/>
                <a:p>
                  <a:pPr>
                    <a:defRPr sz="1300" b="0" i="0" u="none" strike="noStrike">
                      <a:solidFill>
                        <a:srgbClr val="334155"/>
                      </a:solidFill>
                      <a:latin typeface="Inter"/>
                    </a:defRPr>
                  </a:pPr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</c:dLbl>
            <c:numFmt formatCode="0%" sourceLinked="0"/>
            <c:txPr>
              <a:bodyPr/>
              <a:lstStyle/>
              <a:p>
                <a:pPr>
                  <a:defRPr sz="1800" b="0" i="0" u="none" strike="noStrike">
                    <a:solidFill>
                      <a:srgbClr val="000000"/>
                    </a:solidFill>
                    <a:latin typeface="Arial"/>
                  </a:defRPr>
                </a:pPr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Negative</c:v>
                </c:pt>
                <c:pt idx="1">
                  <c:v>Neutral</c:v>
                </c:pt>
                <c:pt idx="2">
                  <c:v>Positive</c:v>
                </c:pt>
              </c:strCache>
            </c:strRef>
          </c:cat>
          <c:val>
            <c:numRef>
              <c:f>Sheet1!$B$2:$B$4</c:f>
              <c:numCache>
                <c:ptCount val="3"/>
                <c:pt idx="0">
                  <c:v>383</c:v>
                </c:pt>
                <c:pt idx="1">
                  <c:v>171</c:v>
                </c:pt>
                <c:pt idx="2">
                  <c:v>21</c:v>
                </c:pt>
              </c:numCache>
            </c:numRef>
          </c:val>
        </c:ser>
        <c:firstSliceAng val="0"/>
        <c:holeSize val="60"/>
      </c:doughnutChart>
      <c:spPr>
        <a:noFill/>
        <a:ln>
          <a:noFill/>
        </a:ln>
        <a:effectLst/>
      </c:spPr>
    </c:plotArea>
    <c:legend>
      <c:legendPos val="b"/>
      <c:overlay val="0"/>
      <c:txPr>
        <a:bodyPr/>
        <a:lstStyle/>
        <a:p>
          <a:pPr>
            <a:defRPr sz="1300">
              <a:solidFill>
                <a:srgbClr val="334155"/>
              </a:solidFill>
              <a:latin typeface="Inter"/>
              <a:cs typeface="Inter"/>
            </a:defRPr>
          </a:pPr>
          <a:endParaRPr lang="en-US"/>
        </a:p>
      </c:txPr>
    </c:legend>
    <c:plotVisOnly val="1"/>
    <c:dispBlanksAs val="span"/>
  </c:chart>
  <c:spPr>
    <a:noFill/>
    <a:ln>
      <a:noFill/>
    </a:ln>
    <a:effectLst/>
  </c:spPr>
  <c:externalData r:id="rId1">
    <c:autoUpdate val="0"/>
  </c:externalData>
</c:chartSpace>
</file>

<file path=ppt/charts/chart33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roundedCorners val="1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series1</c:v>
                </c:pt>
              </c:strCache>
            </c:strRef>
          </c:tx>
          <c:spPr>
            <a:solidFill>
              <a:srgbClr val="EA580C"/>
            </a:solidFill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pPr>
                      <a:defRPr b="0" i="0" strike="noStrike" sz="1300" u="none">
                        <a:solidFill>
                          <a:srgbClr val="334155"/>
                        </a:solidFill>
                        <a:latin typeface="Inter"/>
                      </a:defRPr>
                    </a:pPr>
                    <a:r>
                      <a:rPr lang="en-US" b="0" i="0" strike="noStrike" sz="1300" u="none">
                        <a:solidFill>
                          <a:srgbClr val="334155"/>
                        </a:solidFill>
                        <a:latin typeface="Inter"/>
                      </a:rPr>
                      <a:t>46.8%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"/>
              <c:tx>
                <c:rich>
                  <a:bodyPr/>
                  <a:lstStyle/>
                  <a:p>
                    <a:pPr>
                      <a:defRPr b="0" i="0" strike="noStrike" sz="1300" u="none">
                        <a:solidFill>
                          <a:srgbClr val="334155"/>
                        </a:solidFill>
                        <a:latin typeface="Inter"/>
                      </a:defRPr>
                    </a:pPr>
                    <a:r>
                      <a:rPr lang="en-US" b="0" i="0" strike="noStrike" sz="1300" u="none">
                        <a:solidFill>
                          <a:srgbClr val="334155"/>
                        </a:solidFill>
                        <a:latin typeface="Inter"/>
                      </a:rPr>
                      <a:t>14.4%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"/>
              <c:tx>
                <c:rich>
                  <a:bodyPr/>
                  <a:lstStyle/>
                  <a:p>
                    <a:pPr>
                      <a:defRPr b="0" i="0" strike="noStrike" sz="1300" u="none">
                        <a:solidFill>
                          <a:srgbClr val="334155"/>
                        </a:solidFill>
                        <a:latin typeface="Inter"/>
                      </a:defRPr>
                    </a:pPr>
                    <a:r>
                      <a:rPr lang="en-US" b="0" i="0" strike="noStrike" sz="1300" u="none">
                        <a:solidFill>
                          <a:srgbClr val="334155"/>
                        </a:solidFill>
                        <a:latin typeface="Inter"/>
                      </a:rPr>
                      <a:t>13.2%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</c:dLbl>
            <c:numFmt formatCode="General" sourceLinked="0"/>
            <c:txPr>
              <a:bodyPr/>
              <a:lstStyle/>
              <a:p>
                <a:pPr>
                  <a:defRPr b="0" i="0" strike="noStrike" sz="1300" u="none">
                    <a:solidFill>
                      <a:srgbClr val="334155"/>
                    </a:solidFill>
                    <a:latin typeface="Inter"/>
                  </a:defRPr>
                </a:pPr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Sheet1!$A$2:$A$4</c:f>
              <c:multiLvlStrCache>
                <c:ptCount val="3"/>
                <c:lvl>
                  <c:pt idx="0">
                    <c:v>Trust governance &amp; conflicts</c:v>
                  </c:pt>
                  <c:pt idx="1">
                    <c:v>Levy &amp; accountability</c:v>
                  </c:pt>
                  <c:pt idx="2">
                    <c:v>Data ownership &amp; control</c:v>
                  </c:pt>
                </c:lvl>
              </c:multiLvlStrCache>
            </c:multiLvl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46.8</c:v>
                </c:pt>
                <c:pt idx="1">
                  <c:v>14.4</c:v>
                </c:pt>
                <c:pt idx="2">
                  <c:v>13.2</c:v>
                </c:pt>
              </c:numCache>
            </c:numRef>
          </c:val>
        </c:ser>
        <c:dLbls>
          <c:numFmt formatCode="General" sourceLinked="0"/>
          <c:txPr>
            <a:bodyPr/>
            <a:lstStyle/>
            <a:p>
              <a:pPr>
                <a:defRPr b="0" i="0" strike="noStrike" sz="1300" u="none">
                  <a:solidFill>
                    <a:srgbClr val="334155"/>
                  </a:solidFill>
                  <a:latin typeface="Inter"/>
                </a:defRPr>
              </a:pPr>
            </a:p>
          </c:txPr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gapWidth val="80"/>
        <c:overlap val="0"/>
        <c:axId val="2094734554"/>
        <c:axId val="2094734552"/>
        <c:axId val="2094734556"/>
      </c:barChart>
      <c:catAx>
        <c:axId val="209473455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300" b="0" i="0" u="none" strike="noStrike">
                <a:solidFill>
                  <a:srgbClr val="334155"/>
                </a:solidFill>
                <a:latin typeface="Inter"/>
              </a:defRPr>
            </a:pPr>
            <a:endParaRPr lang="en-US"/>
          </a:p>
        </c:txPr>
        <c:crossAx val="2094734552"/>
        <c:crosses val="autoZero"/>
        <c:auto val="1"/>
        <c:lblAlgn val="ctr"/>
        <c:noMultiLvlLbl val="1"/>
      </c:catAx>
      <c:valAx>
        <c:axId val="2094734552"/>
        <c:scaling>
          <c:orientation val="minMax"/>
          <c:max val="50"/>
          <c:min val="0"/>
        </c:scaling>
        <c:delete val="0"/>
        <c:axPos val="b"/>
        <c:majorGridlines>
          <c:spPr>
            <a:ln w="12700" cap="flat">
              <a:solidFill>
                <a:srgbClr val="E2E8F0"/>
              </a:solidFill>
              <a:prstDash val="solid"/>
              <a:round/>
            </a:ln>
          </c:spPr>
        </c:majorGridlines>
        <c:title>
          <c:tx>
            <c:rich>
              <a:bodyPr/>
              <a:lstStyle/>
              <a:p>
                <a:pPr>
                  <a:defRPr b="0" i="0" u="none" strike="noStrike">
                    <a:solidFill>
                      <a:srgbClr val="334155"/>
                    </a:solidFill>
                    <a:latin typeface="Inter"/>
                  </a:defRPr>
                </a:pPr>
                <a:r>
                  <a:rPr b="0" i="0" u="none" strike="noStrike">
                    <a:solidFill>
                      <a:srgbClr val="334155"/>
                    </a:solidFill>
                    <a:latin typeface="Inter"/>
                  </a:rPr>
                  <a:t>Share of contributions (%)</a:t>
                </a:r>
              </a:p>
            </c:rich>
          </c:tx>
          <c:layout/>
          <c:overlay val="0"/>
        </c:title>
        <c:numFmt formatCode="General" sourceLinked="0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300" b="0" i="0" u="none" strike="noStrike">
                <a:solidFill>
                  <a:srgbClr val="334155"/>
                </a:solidFill>
                <a:latin typeface="Inter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</c:chart>
  <c:spPr>
    <a:noFill/>
    <a:ln>
      <a:noFill/>
    </a:ln>
    <a:effectLst/>
  </c:spPr>
  <c:externalData r:id="rId1">
    <c:autoUpdate val="0"/>
  </c:externalData>
</c:chartSpace>
</file>

<file path=ppt/charts/chart33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roundedCorners val="1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series1</c:v>
                </c:pt>
              </c:strCache>
            </c:strRef>
          </c:tx>
          <c:spPr>
            <a:solidFill>
              <a:srgbClr val="EA580C"/>
            </a:solidFill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pPr>
                      <a:defRPr b="0" i="0" strike="noStrike" sz="1300" u="none">
                        <a:solidFill>
                          <a:srgbClr val="334155"/>
                        </a:solidFill>
                        <a:latin typeface="Inter"/>
                      </a:defRPr>
                    </a:pPr>
                    <a:r>
                      <a:rPr lang="en-US" b="0" i="0" strike="noStrike" sz="1300" u="none">
                        <a:solidFill>
                          <a:srgbClr val="334155"/>
                        </a:solidFill>
                        <a:latin typeface="Inter"/>
                      </a:rPr>
                      <a:t>21.9%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"/>
              <c:tx>
                <c:rich>
                  <a:bodyPr/>
                  <a:lstStyle/>
                  <a:p>
                    <a:pPr>
                      <a:defRPr b="0" i="0" strike="noStrike" sz="1300" u="none">
                        <a:solidFill>
                          <a:srgbClr val="334155"/>
                        </a:solidFill>
                        <a:latin typeface="Inter"/>
                      </a:defRPr>
                    </a:pPr>
                    <a:r>
                      <a:rPr lang="en-US" b="0" i="0" strike="noStrike" sz="1300" u="none">
                        <a:solidFill>
                          <a:srgbClr val="334155"/>
                        </a:solidFill>
                        <a:latin typeface="Inter"/>
                      </a:rPr>
                      <a:t>17.7%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"/>
              <c:tx>
                <c:rich>
                  <a:bodyPr/>
                  <a:lstStyle/>
                  <a:p>
                    <a:pPr>
                      <a:defRPr b="0" i="0" strike="noStrike" sz="1300" u="none">
                        <a:solidFill>
                          <a:srgbClr val="334155"/>
                        </a:solidFill>
                        <a:latin typeface="Inter"/>
                      </a:defRPr>
                    </a:pPr>
                    <a:r>
                      <a:rPr lang="en-US" b="0" i="0" strike="noStrike" sz="1300" u="none">
                        <a:solidFill>
                          <a:srgbClr val="334155"/>
                        </a:solidFill>
                        <a:latin typeface="Inter"/>
                      </a:rPr>
                      <a:t>9.7%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</c:dLbl>
            <c:numFmt formatCode="General" sourceLinked="0"/>
            <c:txPr>
              <a:bodyPr/>
              <a:lstStyle/>
              <a:p>
                <a:pPr>
                  <a:defRPr b="0" i="0" strike="noStrike" sz="1300" u="none">
                    <a:solidFill>
                      <a:srgbClr val="334155"/>
                    </a:solidFill>
                    <a:latin typeface="Inter"/>
                  </a:defRPr>
                </a:pPr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Sheet1!$A$2:$A$4</c:f>
              <c:multiLvlStrCache>
                <c:ptCount val="3"/>
                <c:lvl>
                  <c:pt idx="0">
                    <c:v>Scope 3 &amp; carbon accounting</c:v>
                  </c:pt>
                  <c:pt idx="1">
                    <c:v>Payment &amp; data value</c:v>
                  </c:pt>
                  <c:pt idx="2">
                    <c:v>Conditions of trade</c:v>
                  </c:pt>
                </c:lvl>
              </c:multiLvlStrCache>
            </c:multiLvl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21.9</c:v>
                </c:pt>
                <c:pt idx="1">
                  <c:v>17.7</c:v>
                </c:pt>
                <c:pt idx="2">
                  <c:v>9.7</c:v>
                </c:pt>
              </c:numCache>
            </c:numRef>
          </c:val>
        </c:ser>
        <c:dLbls>
          <c:numFmt formatCode="General" sourceLinked="0"/>
          <c:txPr>
            <a:bodyPr/>
            <a:lstStyle/>
            <a:p>
              <a:pPr>
                <a:defRPr b="0" i="0" strike="noStrike" sz="1300" u="none">
                  <a:solidFill>
                    <a:srgbClr val="334155"/>
                  </a:solidFill>
                  <a:latin typeface="Inter"/>
                </a:defRPr>
              </a:pPr>
            </a:p>
          </c:txPr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gapWidth val="70"/>
        <c:overlap val="0"/>
        <c:axId val="2094734554"/>
        <c:axId val="2094734552"/>
        <c:axId val="2094734556"/>
      </c:barChart>
      <c:catAx>
        <c:axId val="209473455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300" b="0" i="0" u="none" strike="noStrike">
                <a:solidFill>
                  <a:srgbClr val="334155"/>
                </a:solidFill>
                <a:latin typeface="Inter"/>
              </a:defRPr>
            </a:pPr>
            <a:endParaRPr lang="en-US"/>
          </a:p>
        </c:txPr>
        <c:crossAx val="2094734552"/>
        <c:crosses val="autoZero"/>
        <c:auto val="1"/>
        <c:lblAlgn val="ctr"/>
        <c:noMultiLvlLbl val="1"/>
      </c:catAx>
      <c:valAx>
        <c:axId val="2094734552"/>
        <c:scaling>
          <c:orientation val="minMax"/>
          <c:max val="25"/>
          <c:min val="0"/>
        </c:scaling>
        <c:delete val="0"/>
        <c:axPos val="b"/>
        <c:majorGridlines>
          <c:spPr>
            <a:ln w="12700" cap="flat">
              <a:solidFill>
                <a:srgbClr val="E2E8F0"/>
              </a:solidFill>
              <a:prstDash val="solid"/>
              <a:round/>
            </a:ln>
          </c:spPr>
        </c:majorGridlines>
        <c:title>
          <c:tx>
            <c:rich>
              <a:bodyPr/>
              <a:lstStyle/>
              <a:p>
                <a:pPr>
                  <a:defRPr b="0" i="0" u="none" strike="noStrike">
                    <a:solidFill>
                      <a:srgbClr val="334155"/>
                    </a:solidFill>
                    <a:latin typeface="Inter"/>
                  </a:defRPr>
                </a:pPr>
                <a:r>
                  <a:rPr b="0" i="0" u="none" strike="noStrike">
                    <a:solidFill>
                      <a:srgbClr val="334155"/>
                    </a:solidFill>
                    <a:latin typeface="Inter"/>
                  </a:rPr>
                  <a:t>Share (%)</a:t>
                </a:r>
              </a:p>
            </c:rich>
          </c:tx>
          <c:layout/>
          <c:overlay val="0"/>
        </c:title>
        <c:numFmt formatCode="General" sourceLinked="0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300" b="0" i="0" u="none" strike="noStrike">
                <a:solidFill>
                  <a:srgbClr val="334155"/>
                </a:solidFill>
                <a:latin typeface="Inter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</c:chart>
  <c:spPr>
    <a:noFill/>
    <a:ln>
      <a:noFill/>
    </a:ln>
    <a:effectLst/>
  </c:spPr>
  <c:externalData r:id="rId1">
    <c:autoUpdate val="0"/>
  </c:externalData>
</c:chartSpace>
</file>

<file path=ppt/charts/chart33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roundedCorners val="1"/>
  <c:chart>
    <c:autoTitleDeleted val="1"/>
    <c:plotArea>
      <c:layout/>
      <c:lineChart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Negative</c:v>
                </c:pt>
              </c:strCache>
            </c:strRef>
          </c:tx>
          <c:spPr>
            <a:solidFill>
              <a:srgbClr val="EA580C"/>
            </a:solidFill>
            <a:ln w="38100" cap="flat">
              <a:solidFill>
                <a:srgbClr val="EA580C"/>
              </a:solidFill>
              <a:prstDash val="solid"/>
              <a:round/>
            </a:ln>
            <a:effectLst/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b="0" i="0" strike="noStrike" sz="1200" u="none">
                    <a:solidFill>
                      <a:srgbClr val="000000"/>
                    </a:solidFill>
                    <a:latin typeface="Inter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0"/>
          </c:dLbls>
          <c:marker>
            <c:symbol val="circle"/>
            <c:size val="4"/>
            <c:spPr>
              <a:solidFill>
                <a:srgbClr val="EA580C"/>
              </a:solidFill>
              <a:ln w="9525" cap="flat">
                <a:solidFill>
                  <a:srgbClr val="EA580C"/>
                </a:solidFill>
                <a:prstDash val="solid"/>
                <a:round/>
              </a:ln>
              <a:effectLst/>
            </c:spPr>
          </c:marker>
          <c:cat>
            <c:multiLvlStrRef>
              <c:f>Sheet1!$A$2:$A$25</c:f>
              <c:multiLvlStrCache>
                <c:ptCount val="24"/>
                <c:lvl>
                  <c:pt idx="0">
                    <c:v>31 Jul</c:v>
                  </c:pt>
                  <c:pt idx="1">
                    <c:v>1 Aug</c:v>
                  </c:pt>
                  <c:pt idx="2">
                    <c:v>2 Aug</c:v>
                  </c:pt>
                  <c:pt idx="3">
                    <c:v>3 Aug</c:v>
                  </c:pt>
                  <c:pt idx="4">
                    <c:v>4 Aug</c:v>
                  </c:pt>
                  <c:pt idx="5">
                    <c:v>5 Aug</c:v>
                  </c:pt>
                  <c:pt idx="6">
                    <c:v>6 Aug</c:v>
                  </c:pt>
                  <c:pt idx="7">
                    <c:v>7 Aug</c:v>
                  </c:pt>
                  <c:pt idx="8">
                    <c:v>8 Aug</c:v>
                  </c:pt>
                  <c:pt idx="9">
                    <c:v>9 Aug</c:v>
                  </c:pt>
                  <c:pt idx="10">
                    <c:v>10 Aug</c:v>
                  </c:pt>
                  <c:pt idx="11">
                    <c:v>11 Aug</c:v>
                  </c:pt>
                  <c:pt idx="12">
                    <c:v>12 Aug</c:v>
                  </c:pt>
                  <c:pt idx="13">
                    <c:v>13 Aug</c:v>
                  </c:pt>
                  <c:pt idx="14">
                    <c:v>14 Aug</c:v>
                  </c:pt>
                  <c:pt idx="15">
                    <c:v>15 Aug</c:v>
                  </c:pt>
                  <c:pt idx="16">
                    <c:v>16 Aug</c:v>
                  </c:pt>
                  <c:pt idx="17">
                    <c:v>17 Aug</c:v>
                  </c:pt>
                  <c:pt idx="18">
                    <c:v>18 Aug</c:v>
                  </c:pt>
                  <c:pt idx="19">
                    <c:v>19 Aug</c:v>
                  </c:pt>
                  <c:pt idx="20">
                    <c:v>20 Aug</c:v>
                  </c:pt>
                  <c:pt idx="21">
                    <c:v>21 Aug</c:v>
                  </c:pt>
                  <c:pt idx="22">
                    <c:v>22 Aug</c:v>
                  </c:pt>
                  <c:pt idx="23">
                    <c:v>23 Aug</c:v>
                  </c:pt>
                </c:lvl>
              </c:multiLvlStrCache>
            </c:multiLvlStrRef>
          </c:cat>
          <c:val>
            <c:numRef>
              <c:f>Sheet1!$B$2:$B$25</c:f>
              <c:numCache>
                <c:formatCode>General</c:formatCode>
                <c:ptCount val="24"/>
                <c:pt idx="0">
                  <c:v>85.71</c:v>
                </c:pt>
                <c:pt idx="1">
                  <c:v>71.43</c:v>
                </c:pt>
                <c:pt idx="2">
                  <c:v>58.33</c:v>
                </c:pt>
                <c:pt idx="3">
                  <c:v>69.23</c:v>
                </c:pt>
                <c:pt idx="4">
                  <c:v>60</c:v>
                </c:pt>
                <c:pt idx="5">
                  <c:v>65.22</c:v>
                </c:pt>
                <c:pt idx="6">
                  <c:v>67.74</c:v>
                </c:pt>
                <c:pt idx="7">
                  <c:v>74.29</c:v>
                </c:pt>
                <c:pt idx="8">
                  <c:v>61.54</c:v>
                </c:pt>
                <c:pt idx="9">
                  <c:v>70.79</c:v>
                </c:pt>
                <c:pt idx="10">
                  <c:v>88.89</c:v>
                </c:pt>
                <c:pt idx="11">
                  <c:v>74.07</c:v>
                </c:pt>
                <c:pt idx="12">
                  <c:v>66.67</c:v>
                </c:pt>
                <c:pt idx="13">
                  <c:v>58.82</c:v>
                </c:pt>
                <c:pt idx="14">
                  <c:v>62.16</c:v>
                </c:pt>
                <c:pt idx="15">
                  <c:v>66.67</c:v>
                </c:pt>
                <c:pt idx="16">
                  <c:v>62.5</c:v>
                </c:pt>
                <c:pt idx="17">
                  <c:v>57.14</c:v>
                </c:pt>
                <c:pt idx="18">
                  <c:v>58.62</c:v>
                </c:pt>
                <c:pt idx="19">
                  <c:v>70.37</c:v>
                </c:pt>
                <c:pt idx="20">
                  <c:v>68.42</c:v>
                </c:pt>
                <c:pt idx="21">
                  <c:v>57.89</c:v>
                </c:pt>
                <c:pt idx="22">
                  <c:v>100</c:v>
                </c:pt>
                <c:pt idx="23">
                  <c:v>50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Neutral</c:v>
                </c:pt>
              </c:strCache>
            </c:strRef>
          </c:tx>
          <c:spPr>
            <a:solidFill>
              <a:srgbClr val="64748B"/>
            </a:solidFill>
            <a:ln w="38100" cap="flat">
              <a:solidFill>
                <a:srgbClr val="64748B"/>
              </a:solidFill>
              <a:prstDash val="solid"/>
              <a:round/>
            </a:ln>
            <a:effectLst/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b="0" i="0" strike="noStrike" sz="1200" u="none">
                    <a:solidFill>
                      <a:srgbClr val="000000"/>
                    </a:solidFill>
                    <a:latin typeface="Inter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0"/>
          </c:dLbls>
          <c:marker>
            <c:symbol val="circle"/>
            <c:size val="4"/>
            <c:spPr>
              <a:solidFill>
                <a:srgbClr val="64748B"/>
              </a:solidFill>
              <a:ln w="9525" cap="flat">
                <a:solidFill>
                  <a:srgbClr val="64748B"/>
                </a:solidFill>
                <a:prstDash val="solid"/>
                <a:round/>
              </a:ln>
              <a:effectLst/>
            </c:spPr>
          </c:marker>
          <c:cat>
            <c:multiLvlStrRef>
              <c:f>Sheet1!$A$2:$A$25</c:f>
              <c:multiLvlStrCache>
                <c:ptCount val="24"/>
                <c:lvl>
                  <c:pt idx="0">
                    <c:v>31 Jul</c:v>
                  </c:pt>
                  <c:pt idx="1">
                    <c:v>1 Aug</c:v>
                  </c:pt>
                  <c:pt idx="2">
                    <c:v>2 Aug</c:v>
                  </c:pt>
                  <c:pt idx="3">
                    <c:v>3 Aug</c:v>
                  </c:pt>
                  <c:pt idx="4">
                    <c:v>4 Aug</c:v>
                  </c:pt>
                  <c:pt idx="5">
                    <c:v>5 Aug</c:v>
                  </c:pt>
                  <c:pt idx="6">
                    <c:v>6 Aug</c:v>
                  </c:pt>
                  <c:pt idx="7">
                    <c:v>7 Aug</c:v>
                  </c:pt>
                  <c:pt idx="8">
                    <c:v>8 Aug</c:v>
                  </c:pt>
                  <c:pt idx="9">
                    <c:v>9 Aug</c:v>
                  </c:pt>
                  <c:pt idx="10">
                    <c:v>10 Aug</c:v>
                  </c:pt>
                  <c:pt idx="11">
                    <c:v>11 Aug</c:v>
                  </c:pt>
                  <c:pt idx="12">
                    <c:v>12 Aug</c:v>
                  </c:pt>
                  <c:pt idx="13">
                    <c:v>13 Aug</c:v>
                  </c:pt>
                  <c:pt idx="14">
                    <c:v>14 Aug</c:v>
                  </c:pt>
                  <c:pt idx="15">
                    <c:v>15 Aug</c:v>
                  </c:pt>
                  <c:pt idx="16">
                    <c:v>16 Aug</c:v>
                  </c:pt>
                  <c:pt idx="17">
                    <c:v>17 Aug</c:v>
                  </c:pt>
                  <c:pt idx="18">
                    <c:v>18 Aug</c:v>
                  </c:pt>
                  <c:pt idx="19">
                    <c:v>19 Aug</c:v>
                  </c:pt>
                  <c:pt idx="20">
                    <c:v>20 Aug</c:v>
                  </c:pt>
                  <c:pt idx="21">
                    <c:v>21 Aug</c:v>
                  </c:pt>
                  <c:pt idx="22">
                    <c:v>22 Aug</c:v>
                  </c:pt>
                  <c:pt idx="23">
                    <c:v>23 Aug</c:v>
                  </c:pt>
                </c:lvl>
              </c:multiLvlStrCache>
            </c:multiLvlStrRef>
          </c:cat>
          <c:val>
            <c:numRef>
              <c:f>Sheet1!$C$2:$C$25</c:f>
              <c:numCache>
                <c:formatCode>General</c:formatCode>
                <c:ptCount val="24"/>
                <c:pt idx="0">
                  <c:v>14.29</c:v>
                </c:pt>
                <c:pt idx="1">
                  <c:v>28.57</c:v>
                </c:pt>
                <c:pt idx="2">
                  <c:v>41.67</c:v>
                </c:pt>
                <c:pt idx="3">
                  <c:v>15.38</c:v>
                </c:pt>
                <c:pt idx="4">
                  <c:v>35</c:v>
                </c:pt>
                <c:pt idx="5">
                  <c:v>34.78</c:v>
                </c:pt>
                <c:pt idx="6">
                  <c:v>25.81</c:v>
                </c:pt>
                <c:pt idx="7">
                  <c:v>22.86</c:v>
                </c:pt>
                <c:pt idx="8">
                  <c:v>38.46</c:v>
                </c:pt>
                <c:pt idx="9">
                  <c:v>23.6</c:v>
                </c:pt>
                <c:pt idx="10">
                  <c:v>11.11</c:v>
                </c:pt>
                <c:pt idx="11">
                  <c:v>22.22</c:v>
                </c:pt>
                <c:pt idx="12">
                  <c:v>33.33</c:v>
                </c:pt>
                <c:pt idx="13">
                  <c:v>35.29</c:v>
                </c:pt>
                <c:pt idx="14">
                  <c:v>29.73</c:v>
                </c:pt>
                <c:pt idx="15">
                  <c:v>33.33</c:v>
                </c:pt>
                <c:pt idx="16">
                  <c:v>33.33</c:v>
                </c:pt>
                <c:pt idx="17">
                  <c:v>42.86</c:v>
                </c:pt>
                <c:pt idx="18">
                  <c:v>41.38</c:v>
                </c:pt>
                <c:pt idx="19">
                  <c:v>29.63</c:v>
                </c:pt>
                <c:pt idx="20">
                  <c:v>23.68</c:v>
                </c:pt>
                <c:pt idx="21">
                  <c:v>42.11</c:v>
                </c:pt>
                <c:pt idx="22">
                  <c:v>0</c:v>
                </c:pt>
                <c:pt idx="23">
                  <c:v>50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Positive</c:v>
                </c:pt>
              </c:strCache>
            </c:strRef>
          </c:tx>
          <c:spPr>
            <a:solidFill>
              <a:srgbClr val="0F766E"/>
            </a:solidFill>
            <a:ln w="38100" cap="flat">
              <a:solidFill>
                <a:srgbClr val="0F766E"/>
              </a:solidFill>
              <a:prstDash val="solid"/>
              <a:round/>
            </a:ln>
            <a:effectLst/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b="0" i="0" strike="noStrike" sz="1200" u="none">
                    <a:solidFill>
                      <a:srgbClr val="000000"/>
                    </a:solidFill>
                    <a:latin typeface="Inter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0"/>
          </c:dLbls>
          <c:marker>
            <c:symbol val="circle"/>
            <c:size val="4"/>
            <c:spPr>
              <a:solidFill>
                <a:srgbClr val="0F766E"/>
              </a:solidFill>
              <a:ln w="9525" cap="flat">
                <a:solidFill>
                  <a:srgbClr val="0F766E"/>
                </a:solidFill>
                <a:prstDash val="solid"/>
                <a:round/>
              </a:ln>
              <a:effectLst/>
            </c:spPr>
          </c:marker>
          <c:cat>
            <c:multiLvlStrRef>
              <c:f>Sheet1!$A$2:$A$25</c:f>
              <c:multiLvlStrCache>
                <c:ptCount val="24"/>
                <c:lvl>
                  <c:pt idx="0">
                    <c:v>31 Jul</c:v>
                  </c:pt>
                  <c:pt idx="1">
                    <c:v>1 Aug</c:v>
                  </c:pt>
                  <c:pt idx="2">
                    <c:v>2 Aug</c:v>
                  </c:pt>
                  <c:pt idx="3">
                    <c:v>3 Aug</c:v>
                  </c:pt>
                  <c:pt idx="4">
                    <c:v>4 Aug</c:v>
                  </c:pt>
                  <c:pt idx="5">
                    <c:v>5 Aug</c:v>
                  </c:pt>
                  <c:pt idx="6">
                    <c:v>6 Aug</c:v>
                  </c:pt>
                  <c:pt idx="7">
                    <c:v>7 Aug</c:v>
                  </c:pt>
                  <c:pt idx="8">
                    <c:v>8 Aug</c:v>
                  </c:pt>
                  <c:pt idx="9">
                    <c:v>9 Aug</c:v>
                  </c:pt>
                  <c:pt idx="10">
                    <c:v>10 Aug</c:v>
                  </c:pt>
                  <c:pt idx="11">
                    <c:v>11 Aug</c:v>
                  </c:pt>
                  <c:pt idx="12">
                    <c:v>12 Aug</c:v>
                  </c:pt>
                  <c:pt idx="13">
                    <c:v>13 Aug</c:v>
                  </c:pt>
                  <c:pt idx="14">
                    <c:v>14 Aug</c:v>
                  </c:pt>
                  <c:pt idx="15">
                    <c:v>15 Aug</c:v>
                  </c:pt>
                  <c:pt idx="16">
                    <c:v>16 Aug</c:v>
                  </c:pt>
                  <c:pt idx="17">
                    <c:v>17 Aug</c:v>
                  </c:pt>
                  <c:pt idx="18">
                    <c:v>18 Aug</c:v>
                  </c:pt>
                  <c:pt idx="19">
                    <c:v>19 Aug</c:v>
                  </c:pt>
                  <c:pt idx="20">
                    <c:v>20 Aug</c:v>
                  </c:pt>
                  <c:pt idx="21">
                    <c:v>21 Aug</c:v>
                  </c:pt>
                  <c:pt idx="22">
                    <c:v>22 Aug</c:v>
                  </c:pt>
                  <c:pt idx="23">
                    <c:v>23 Aug</c:v>
                  </c:pt>
                </c:lvl>
              </c:multiLvlStrCache>
            </c:multiLvlStrRef>
          </c:cat>
          <c:val>
            <c:numRef>
              <c:f>Sheet1!$D$2:$D$25</c:f>
              <c:numCache>
                <c:formatCode>General</c:formatCode>
                <c:ptCount val="2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15.38</c:v>
                </c:pt>
                <c:pt idx="4">
                  <c:v>5</c:v>
                </c:pt>
                <c:pt idx="5">
                  <c:v>0</c:v>
                </c:pt>
                <c:pt idx="6">
                  <c:v>6.45</c:v>
                </c:pt>
                <c:pt idx="7">
                  <c:v>2.86</c:v>
                </c:pt>
                <c:pt idx="8">
                  <c:v>0</c:v>
                </c:pt>
                <c:pt idx="9">
                  <c:v>5.62</c:v>
                </c:pt>
                <c:pt idx="10">
                  <c:v>0</c:v>
                </c:pt>
                <c:pt idx="11">
                  <c:v>3.7</c:v>
                </c:pt>
                <c:pt idx="12">
                  <c:v>0</c:v>
                </c:pt>
                <c:pt idx="13">
                  <c:v>5.88</c:v>
                </c:pt>
                <c:pt idx="14">
                  <c:v>8.11</c:v>
                </c:pt>
                <c:pt idx="15">
                  <c:v>0</c:v>
                </c:pt>
                <c:pt idx="16">
                  <c:v>4.17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7.89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</c:numCache>
            </c:numRef>
          </c:val>
          <c:smooth val="0"/>
        </c:ser>
        <c:dLbls>
          <c:numFmt formatCode="#,##0" sourceLinked="0"/>
          <c:txPr>
            <a:bodyPr/>
            <a:lstStyle/>
            <a:p>
              <a:pPr>
                <a:defRPr b="0" i="0" strike="noStrike" sz="1200" u="none">
                  <a:solidFill>
                    <a:srgbClr val="000000"/>
                  </a:solidFill>
                  <a:latin typeface="Inter"/>
                </a:defRPr>
              </a:pPr>
            </a:p>
          </c:txPr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marker val="1"/>
        <c:axId val="2094734554"/>
        <c:axId val="2094734552"/>
        <c:axId val="2094734556"/>
      </c:line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200" b="0" i="0" u="none" strike="noStrike">
                <a:solidFill>
                  <a:srgbClr val="64748B"/>
                </a:solidFill>
                <a:latin typeface="Inter"/>
              </a:defRPr>
            </a:pPr>
            <a:endParaRPr lang="en-US"/>
          </a:p>
        </c:txPr>
        <c:crossAx val="2094734552"/>
        <c:crosses val="autoZero"/>
        <c:auto val="1"/>
        <c:lblAlgn val="ctr"/>
        <c:noMultiLvlLbl val="1"/>
      </c:catAx>
      <c:valAx>
        <c:axId val="2094734552"/>
        <c:scaling>
          <c:orientation val="minMax"/>
          <c:max val="100"/>
          <c:min val="0"/>
        </c:scaling>
        <c:delete val="0"/>
        <c:axPos val="l"/>
        <c:majorGridlines>
          <c:spPr>
            <a:ln w="12700" cap="flat">
              <a:solidFill>
                <a:srgbClr val="E2E8F0"/>
              </a:solidFill>
              <a:prstDash val="solid"/>
              <a:round/>
            </a:ln>
          </c:spPr>
        </c:majorGridlines>
        <c:title>
          <c:tx>
            <c:rich>
              <a:bodyPr/>
              <a:lstStyle/>
              <a:p>
                <a:pPr>
                  <a:defRPr b="0" i="0" u="none" strike="noStrike">
                    <a:solidFill>
                      <a:srgbClr val="64748B"/>
                    </a:solidFill>
                    <a:latin typeface="Inter"/>
                  </a:defRPr>
                </a:pPr>
                <a:r>
                  <a:rPr b="0" i="0" u="none" strike="noStrike">
                    <a:solidFill>
                      <a:srgbClr val="64748B"/>
                    </a:solidFill>
                    <a:latin typeface="Inter"/>
                  </a:rPr>
                  <a:t>Share of contributions (%)</a:t>
                </a:r>
              </a:p>
            </c:rich>
          </c:tx>
          <c:layout/>
          <c:overlay val="0"/>
        </c:title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200" b="0" i="0" u="none" strike="noStrike">
                <a:solidFill>
                  <a:srgbClr val="64748B"/>
                </a:solidFill>
                <a:latin typeface="Inter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txPr>
        <a:bodyPr/>
        <a:lstStyle/>
        <a:p>
          <a:pPr>
            <a:defRPr sz="1200">
              <a:solidFill>
                <a:srgbClr val="64748B"/>
              </a:solidFill>
              <a:latin typeface="Inter"/>
              <a:cs typeface="Inter"/>
            </a:defRPr>
          </a:pPr>
          <a:endParaRPr lang="en-US"/>
        </a:p>
      </c:txPr>
    </c:legend>
    <c:plotVisOnly val="1"/>
    <c:dispBlanksAs val="span"/>
  </c:chart>
  <c:spPr>
    <a:noFill/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image" Target="../media/image-1-2.png"/><Relationship Id="rId3" Type="http://schemas.openxmlformats.org/officeDocument/2006/relationships/image" Target="../media/image-1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image" Target="../media/image-2-2.png"/><Relationship Id="rId3" Type="http://schemas.openxmlformats.org/officeDocument/2006/relationships/image" Target="../media/image-2-3.png"/><Relationship Id="rId4" Type="http://schemas.openxmlformats.org/officeDocument/2006/relationships/image" Target="../media/image-2-4.png"/><Relationship Id="rId5" Type="http://schemas.openxmlformats.org/officeDocument/2006/relationships/image" Target="../media/image-2-5.png"/><Relationship Id="rId6" Type="http://schemas.openxmlformats.org/officeDocument/2006/relationships/slideLayout" Target="../slideLayouts/slideLayout1.xml"/><Relationship Id="rId7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chart" Target="/ppt/charts/chart331.xm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chart" Target="/ppt/charts/chart332.xm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chart" Target="/ppt/charts/chart333.xml"/><Relationship Id="rId2" Type="http://schemas.openxmlformats.org/officeDocument/2006/relationships/image" Target="../media/image-5-1.png"/><Relationship Id="rId3" Type="http://schemas.openxmlformats.org/officeDocument/2006/relationships/image" Target="../media/image-5-2.png"/><Relationship Id="rId4" Type="http://schemas.openxmlformats.org/officeDocument/2006/relationships/image" Target="../media/image-5-3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/ppt/charts/chart334.xml"/><Relationship Id="rId1" Type="http://schemas.openxmlformats.org/officeDocument/2006/relationships/image" Target="../media/image-6-1.png"/><Relationship Id="rId2" Type="http://schemas.openxmlformats.org/officeDocument/2006/relationships/image" Target="../media/image-6-2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chart" Target="/ppt/charts/chart335.xm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hyperlink" Target="https://thefarmingforum.co.uk/index.php?threads/is-ahdb-farm-data-exchange-the-new-red-tractor-greener-farms-commitment.441073/" TargetMode="Externa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ver-accent-bar"/>
          <p:cNvSpPr/>
          <p:nvPr/>
        </p:nvSpPr>
        <p:spPr>
          <a:xfrm>
            <a:off x="508000" y="1600200"/>
            <a:ext cx="101600" cy="5588000"/>
          </a:xfrm>
          <a:prstGeom prst="rect">
            <a:avLst/>
          </a:prstGeom>
          <a:solidFill>
            <a:srgbClr val="EA580C"/>
          </a:solidFill>
          <a:ln/>
        </p:spPr>
      </p:sp>
      <p:sp>
        <p:nvSpPr>
          <p:cNvPr id="3" name="cover-top-rule"/>
          <p:cNvSpPr/>
          <p:nvPr/>
        </p:nvSpPr>
        <p:spPr>
          <a:xfrm>
            <a:off x="965200" y="1600200"/>
            <a:ext cx="14097000" cy="9144"/>
          </a:xfrm>
          <a:prstGeom prst="line">
            <a:avLst/>
          </a:prstGeom>
          <a:ln w="25400">
            <a:solidFill>
              <a:srgbClr val="1E293B"/>
            </a:solidFill>
            <a:prstDash val="solid"/>
          </a:ln>
        </p:spPr>
      </p:sp>
      <p:sp>
        <p:nvSpPr>
          <p:cNvPr id="4" name="cover-kicker"/>
          <p:cNvSpPr/>
          <p:nvPr/>
        </p:nvSpPr>
        <p:spPr>
          <a:xfrm>
            <a:off x="965200" y="1955800"/>
            <a:ext cx="8636000" cy="381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500" b="1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FARMING FORUM • CONVERSATION ANALYSIS</a:t>
            </a:r>
            <a:endParaRPr lang="en-US" sz="1500" dirty="0"/>
          </a:p>
        </p:txBody>
      </p:sp>
      <p:sp>
        <p:nvSpPr>
          <p:cNvPr id="5" name="cover-title"/>
          <p:cNvSpPr/>
          <p:nvPr/>
        </p:nvSpPr>
        <p:spPr>
          <a:xfrm>
            <a:off x="965200" y="2590800"/>
            <a:ext cx="9779000" cy="2413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5670"/>
              </a:lnSpc>
              <a:buNone/>
            </a:pPr>
            <a:r>
              <a:rPr lang="en-US" altLang="en-US" sz="5400" b="1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Farm Data Exchange:</a:t>
            </a:r>
            <a:endParaRPr lang="en-US" sz="4800" dirty="0"/>
          </a:p>
          <a:p>
            <a:pPr algn="l" indent="0" marL="0">
              <a:lnSpc>
                <a:spcPts val="4620"/>
              </a:lnSpc>
              <a:buNone/>
            </a:pPr>
            <a:r>
              <a:rPr lang="en-US" altLang="en-US" sz="44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trust gap behind the technology</a:t>
            </a:r>
            <a:endParaRPr lang="en-US" sz="4800" dirty="0"/>
          </a:p>
        </p:txBody>
      </p:sp>
      <p:sp>
        <p:nvSpPr>
          <p:cNvPr id="6" name="cover-subtitle"/>
          <p:cNvSpPr/>
          <p:nvPr/>
        </p:nvSpPr>
        <p:spPr>
          <a:xfrm>
            <a:off x="965200" y="5359400"/>
            <a:ext cx="9144000" cy="863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60"/>
              </a:lnSpc>
              <a:buNone/>
            </a:pPr>
            <a:r>
              <a:rPr lang="en-US" altLang="en-US" sz="22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Analysis of 575 Farming Forum contributions, 31 July–23 August 2026</a:t>
            </a:r>
            <a:endParaRPr lang="en-US" sz="2200" dirty="0"/>
          </a:p>
        </p:txBody>
      </p:sp>
      <p:sp>
        <p:nvSpPr>
          <p:cNvPr id="7" name="cover-date"/>
          <p:cNvSpPr/>
          <p:nvPr/>
        </p:nvSpPr>
        <p:spPr>
          <a:xfrm>
            <a:off x="965200" y="6731000"/>
            <a:ext cx="6604000" cy="355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6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Farming Forum  |  26 August 2026</a:t>
            </a:r>
            <a:endParaRPr lang="en-US" sz="1600" dirty="0"/>
          </a:p>
        </p:txBody>
      </p:sp>
      <p:sp>
        <p:nvSpPr>
          <p:cNvPr id="8" name="flow-panel"/>
          <p:cNvSpPr/>
          <p:nvPr/>
        </p:nvSpPr>
        <p:spPr>
          <a:xfrm>
            <a:off x="11430000" y="2514600"/>
            <a:ext cx="3810000" cy="2895600"/>
          </a:xfrm>
          <a:prstGeom prst="rect">
            <a:avLst/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pic>
        <p:nvPicPr>
          <p:cNvPr id="9" name="database-icon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912600" y="3454400"/>
            <a:ext cx="685800" cy="685800"/>
          </a:xfrm>
          <a:prstGeom prst="rect">
            <a:avLst/>
          </a:prstGeom>
        </p:spPr>
      </p:pic>
      <p:pic>
        <p:nvPicPr>
          <p:cNvPr id="10" name="permission-arrow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00" y="3556000"/>
            <a:ext cx="533400" cy="533400"/>
          </a:xfrm>
          <a:prstGeom prst="rect">
            <a:avLst/>
          </a:prstGeom>
        </p:spPr>
      </p:pic>
      <p:pic>
        <p:nvPicPr>
          <p:cNvPr id="11" name="shield-icon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68400" y="3454400"/>
            <a:ext cx="685800" cy="685800"/>
          </a:xfrm>
          <a:prstGeom prst="rect">
            <a:avLst/>
          </a:prstGeom>
        </p:spPr>
      </p:pic>
      <p:sp>
        <p:nvSpPr>
          <p:cNvPr id="12" name="flow-label"/>
          <p:cNvSpPr/>
          <p:nvPr/>
        </p:nvSpPr>
        <p:spPr>
          <a:xfrm>
            <a:off x="11760200" y="4445000"/>
            <a:ext cx="3149600" cy="533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altLang="en-US" sz="14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Data reuse depends on trusted permission</a:t>
            </a:r>
            <a:endParaRPr lang="en-US" sz="1400" dirty="0"/>
          </a:p>
        </p:txBody>
      </p:sp>
      <p:sp>
        <p:nvSpPr>
          <p:cNvPr id="13" name="cover-bottom-rule"/>
          <p:cNvSpPr/>
          <p:nvPr/>
        </p:nvSpPr>
        <p:spPr>
          <a:xfrm>
            <a:off x="965200" y="7747000"/>
            <a:ext cx="14097000" cy="9144"/>
          </a:xfrm>
          <a:prstGeom prst="line">
            <a:avLst/>
          </a:prstGeom>
          <a:ln w="12700">
            <a:solidFill>
              <a:srgbClr val="E2E8F0"/>
            </a:solidFill>
            <a:prstDash val="solid"/>
          </a:ln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-title"/>
          <p:cNvSpPr/>
          <p:nvPr/>
        </p:nvSpPr>
        <p:spPr>
          <a:xfrm>
            <a:off x="508000" y="406400"/>
            <a:ext cx="14732000" cy="609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200" b="1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FDE promises reuse, permission and less duplication</a:t>
            </a:r>
            <a:endParaRPr lang="en-US" sz="3200" dirty="0"/>
          </a:p>
        </p:txBody>
      </p:sp>
      <p:sp>
        <p:nvSpPr>
          <p:cNvPr id="3" name="title-rule"/>
          <p:cNvSpPr/>
          <p:nvPr/>
        </p:nvSpPr>
        <p:spPr>
          <a:xfrm>
            <a:off x="508000" y="1219200"/>
            <a:ext cx="15240000" cy="9144"/>
          </a:xfrm>
          <a:prstGeom prst="line">
            <a:avLst/>
          </a:prstGeom>
          <a:ln w="25400">
            <a:solidFill>
              <a:srgbClr val="1E293B"/>
            </a:solidFill>
            <a:prstDash val="solid"/>
          </a:ln>
        </p:spPr>
      </p:sp>
      <p:sp>
        <p:nvSpPr>
          <p:cNvPr id="4" name="left-narrative"/>
          <p:cNvSpPr/>
          <p:nvPr/>
        </p:nvSpPr>
        <p:spPr>
          <a:xfrm>
            <a:off x="609600" y="1803400"/>
            <a:ext cx="5867400" cy="5588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700"/>
              </a:lnSpc>
              <a:spcAft>
                <a:spcPts val="2000"/>
              </a:spcAft>
              <a:buNone/>
            </a:pPr>
            <a:r>
              <a:rPr lang="en-US" altLang="en-US" sz="2000" b="1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01</a:t>
            </a:r>
            <a:r>
              <a:rPr lang="en-US" altLang="en-US" sz="20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 FDE is described as a </a:t>
            </a:r>
            <a:r>
              <a:rPr lang="en-US" altLang="en-US" sz="2000" b="1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permissions layer</a:t>
            </a:r>
            <a:r>
              <a:rPr lang="en-US" altLang="en-US" sz="20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, not a central database.</a:t>
            </a:r>
            <a:endParaRPr lang="en-US" sz="2000" dirty="0"/>
          </a:p>
          <a:p>
            <a:pPr algn="l" indent="0" marL="0">
              <a:lnSpc>
                <a:spcPts val="2700"/>
              </a:lnSpc>
              <a:spcAft>
                <a:spcPts val="2000"/>
              </a:spcAft>
              <a:buNone/>
            </a:pPr>
            <a:r>
              <a:rPr lang="en-US" altLang="en-US" sz="2000" b="1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02</a:t>
            </a:r>
            <a:r>
              <a:rPr lang="en-US" altLang="en-US" sz="20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 The proof of concept drew on data already held by BCMS, processors and feed suppliers.</a:t>
            </a:r>
            <a:endParaRPr lang="en-US" sz="2000" dirty="0"/>
          </a:p>
          <a:p>
            <a:pPr algn="l" indent="0" marL="0">
              <a:lnSpc>
                <a:spcPts val="2700"/>
              </a:lnSpc>
              <a:spcAft>
                <a:spcPts val="2000"/>
              </a:spcAft>
              <a:buNone/>
            </a:pPr>
            <a:r>
              <a:rPr lang="en-US" altLang="en-US" sz="2000" b="1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03</a:t>
            </a:r>
            <a:r>
              <a:rPr lang="en-US" altLang="en-US" sz="20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 Farmers selected sources, approved recipients and could withdraw access.</a:t>
            </a:r>
            <a:endParaRPr lang="en-US" sz="2000" dirty="0"/>
          </a:p>
          <a:p>
            <a:pPr algn="l" indent="0" marL="0">
              <a:lnSpc>
                <a:spcPts val="2700"/>
              </a:lnSpc>
              <a:buNone/>
            </a:pPr>
            <a:r>
              <a:rPr lang="en-US" altLang="en-US" sz="2000" b="1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04</a:t>
            </a:r>
            <a:r>
              <a:rPr lang="en-US" altLang="en-US" sz="20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 AHDB’s practical case is to enter information once, reuse it safely and reduce repeated administration.</a:t>
            </a:r>
            <a:endParaRPr lang="en-US" sz="2000" dirty="0"/>
          </a:p>
        </p:txBody>
      </p:sp>
      <p:sp>
        <p:nvSpPr>
          <p:cNvPr id="5" name="diagram-frame"/>
          <p:cNvSpPr/>
          <p:nvPr/>
        </p:nvSpPr>
        <p:spPr>
          <a:xfrm>
            <a:off x="6985000" y="1676400"/>
            <a:ext cx="8509000" cy="6070600"/>
          </a:xfrm>
          <a:prstGeom prst="rect">
            <a:avLst/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6" name="diagram-heading"/>
          <p:cNvSpPr/>
          <p:nvPr/>
        </p:nvSpPr>
        <p:spPr>
          <a:xfrm>
            <a:off x="7366000" y="1905000"/>
            <a:ext cx="7747000" cy="381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buNone/>
            </a:pPr>
            <a:r>
              <a:rPr lang="en-US" altLang="en-US" sz="1500" b="1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AHDB’S STATED PERMISSIONS MODEL</a:t>
            </a:r>
            <a:endParaRPr lang="en-US" sz="1500" dirty="0"/>
          </a:p>
        </p:txBody>
      </p:sp>
      <p:sp>
        <p:nvSpPr>
          <p:cNvPr id="7" name="bcms-node"/>
          <p:cNvSpPr/>
          <p:nvPr/>
        </p:nvSpPr>
        <p:spPr>
          <a:xfrm>
            <a:off x="7429500" y="2603500"/>
            <a:ext cx="2159000" cy="1066800"/>
          </a:xfrm>
          <a:prstGeom prst="rect">
            <a:avLst/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</p:sp>
      <p:pic>
        <p:nvPicPr>
          <p:cNvPr id="8" name="bcms-icon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70800" y="2870200"/>
            <a:ext cx="482600" cy="482600"/>
          </a:xfrm>
          <a:prstGeom prst="rect">
            <a:avLst/>
          </a:prstGeom>
        </p:spPr>
      </p:pic>
      <p:sp>
        <p:nvSpPr>
          <p:cNvPr id="9" name="bcms-label"/>
          <p:cNvSpPr/>
          <p:nvPr/>
        </p:nvSpPr>
        <p:spPr>
          <a:xfrm>
            <a:off x="8255000" y="2794000"/>
            <a:ext cx="1143000" cy="660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altLang="en-US" sz="17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BCMS data</a:t>
            </a:r>
            <a:endParaRPr lang="en-US" sz="1700" dirty="0"/>
          </a:p>
        </p:txBody>
      </p:sp>
      <p:sp>
        <p:nvSpPr>
          <p:cNvPr id="10" name="processor-node"/>
          <p:cNvSpPr/>
          <p:nvPr/>
        </p:nvSpPr>
        <p:spPr>
          <a:xfrm>
            <a:off x="10160000" y="2603500"/>
            <a:ext cx="2159000" cy="1066800"/>
          </a:xfrm>
          <a:prstGeom prst="rect">
            <a:avLst/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</p:sp>
      <p:pic>
        <p:nvPicPr>
          <p:cNvPr id="11" name="processor-icon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01300" y="2870200"/>
            <a:ext cx="482600" cy="482600"/>
          </a:xfrm>
          <a:prstGeom prst="rect">
            <a:avLst/>
          </a:prstGeom>
        </p:spPr>
      </p:pic>
      <p:sp>
        <p:nvSpPr>
          <p:cNvPr id="12" name="processor-label"/>
          <p:cNvSpPr/>
          <p:nvPr/>
        </p:nvSpPr>
        <p:spPr>
          <a:xfrm>
            <a:off x="10985500" y="2794000"/>
            <a:ext cx="1168400" cy="660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altLang="en-US" sz="17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Processor data</a:t>
            </a:r>
            <a:endParaRPr lang="en-US" sz="1700" dirty="0"/>
          </a:p>
        </p:txBody>
      </p:sp>
      <p:sp>
        <p:nvSpPr>
          <p:cNvPr id="13" name="feed-node"/>
          <p:cNvSpPr/>
          <p:nvPr/>
        </p:nvSpPr>
        <p:spPr>
          <a:xfrm>
            <a:off x="12890500" y="2603500"/>
            <a:ext cx="2159000" cy="1066800"/>
          </a:xfrm>
          <a:prstGeom prst="rect">
            <a:avLst/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</p:spPr>
      </p:sp>
      <p:pic>
        <p:nvPicPr>
          <p:cNvPr id="14" name="feed-icon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31800" y="2870200"/>
            <a:ext cx="482600" cy="482600"/>
          </a:xfrm>
          <a:prstGeom prst="rect">
            <a:avLst/>
          </a:prstGeom>
        </p:spPr>
      </p:pic>
      <p:sp>
        <p:nvSpPr>
          <p:cNvPr id="15" name="feed-label"/>
          <p:cNvSpPr/>
          <p:nvPr/>
        </p:nvSpPr>
        <p:spPr>
          <a:xfrm>
            <a:off x="13716000" y="2794000"/>
            <a:ext cx="1143000" cy="660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altLang="en-US" sz="17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Feed data</a:t>
            </a:r>
            <a:endParaRPr lang="en-US" sz="1700" dirty="0"/>
          </a:p>
        </p:txBody>
      </p:sp>
      <p:sp>
        <p:nvSpPr>
          <p:cNvPr id="16" name="bcms-connector"/>
          <p:cNvSpPr/>
          <p:nvPr/>
        </p:nvSpPr>
        <p:spPr>
          <a:xfrm>
            <a:off x="8509000" y="3670300"/>
            <a:ext cx="2286000" cy="1041400"/>
          </a:xfrm>
          <a:prstGeom prst="bentConnector3">
            <a:avLst/>
          </a:prstGeom>
          <a:ln w="25400">
            <a:solidFill>
              <a:srgbClr val="EA580C"/>
            </a:solidFill>
            <a:prstDash val="solid"/>
            <a:tailEnd type="triangle"/>
          </a:ln>
        </p:spPr>
      </p:sp>
      <p:sp>
        <p:nvSpPr>
          <p:cNvPr id="17" name="processor-connector"/>
          <p:cNvSpPr/>
          <p:nvPr/>
        </p:nvSpPr>
        <p:spPr>
          <a:xfrm>
            <a:off x="11239500" y="3670300"/>
            <a:ext cx="9144" cy="1041400"/>
          </a:xfrm>
          <a:prstGeom prst="line">
            <a:avLst/>
          </a:prstGeom>
          <a:ln w="25400">
            <a:solidFill>
              <a:srgbClr val="EA580C"/>
            </a:solidFill>
            <a:prstDash val="solid"/>
            <a:tailEnd type="triangle"/>
          </a:ln>
        </p:spPr>
      </p:sp>
      <p:sp>
        <p:nvSpPr>
          <p:cNvPr id="18" name="feed-connector"/>
          <p:cNvSpPr/>
          <p:nvPr/>
        </p:nvSpPr>
        <p:spPr>
          <a:xfrm flipH="1">
            <a:off x="11684000" y="3670300"/>
            <a:ext cx="2286000" cy="1041400"/>
          </a:xfrm>
          <a:prstGeom prst="bentConnector3">
            <a:avLst/>
          </a:prstGeom>
          <a:ln w="25400">
            <a:solidFill>
              <a:srgbClr val="EA580C"/>
            </a:solidFill>
            <a:prstDash val="solid"/>
            <a:tailEnd type="triangle"/>
          </a:ln>
        </p:spPr>
      </p:sp>
      <p:sp>
        <p:nvSpPr>
          <p:cNvPr id="19" name="permission-node"/>
          <p:cNvSpPr/>
          <p:nvPr/>
        </p:nvSpPr>
        <p:spPr>
          <a:xfrm>
            <a:off x="9588500" y="4711700"/>
            <a:ext cx="3302000" cy="1320800"/>
          </a:xfrm>
          <a:prstGeom prst="rect">
            <a:avLst/>
          </a:prstGeom>
          <a:solidFill>
            <a:srgbClr val="0F766E"/>
          </a:solidFill>
          <a:ln/>
        </p:spPr>
      </p:sp>
      <p:pic>
        <p:nvPicPr>
          <p:cNvPr id="20" name="permission-icon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67900" y="5092700"/>
            <a:ext cx="533400" cy="533400"/>
          </a:xfrm>
          <a:prstGeom prst="rect">
            <a:avLst/>
          </a:prstGeom>
        </p:spPr>
      </p:pic>
      <p:sp>
        <p:nvSpPr>
          <p:cNvPr id="21" name="permission-label"/>
          <p:cNvSpPr/>
          <p:nvPr/>
        </p:nvSpPr>
        <p:spPr>
          <a:xfrm>
            <a:off x="10566400" y="4927600"/>
            <a:ext cx="2032000" cy="863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altLang="en-US" sz="190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Farmer permissions centre</a:t>
            </a:r>
            <a:endParaRPr lang="en-US" sz="1900" dirty="0"/>
          </a:p>
          <a:p>
            <a:pPr algn="ctr" indent="0" marL="0">
              <a:buNone/>
            </a:pPr>
            <a:r>
              <a:rPr lang="en-US" altLang="en-US" sz="13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approve • view • withdraw</a:t>
            </a:r>
            <a:endParaRPr lang="en-US" sz="1900" dirty="0"/>
          </a:p>
        </p:txBody>
      </p:sp>
      <p:sp>
        <p:nvSpPr>
          <p:cNvPr id="22" name="use-connector"/>
          <p:cNvSpPr/>
          <p:nvPr/>
        </p:nvSpPr>
        <p:spPr>
          <a:xfrm>
            <a:off x="11239500" y="6032500"/>
            <a:ext cx="9144" cy="533400"/>
          </a:xfrm>
          <a:prstGeom prst="line">
            <a:avLst/>
          </a:prstGeom>
          <a:ln w="25400">
            <a:solidFill>
              <a:srgbClr val="EA580C"/>
            </a:solidFill>
            <a:prstDash val="solid"/>
            <a:tailEnd type="triangle"/>
          </a:ln>
        </p:spPr>
      </p:sp>
      <p:sp>
        <p:nvSpPr>
          <p:cNvPr id="23" name="approved-use-node"/>
          <p:cNvSpPr/>
          <p:nvPr/>
        </p:nvSpPr>
        <p:spPr>
          <a:xfrm>
            <a:off x="9588500" y="6565900"/>
            <a:ext cx="3302000" cy="838200"/>
          </a:xfrm>
          <a:prstGeom prst="rect">
            <a:avLst/>
          </a:prstGeom>
          <a:solidFill>
            <a:srgbClr val="FFFFFF"/>
          </a:solidFill>
          <a:ln w="12700">
            <a:solidFill>
              <a:srgbClr val="1E293B"/>
            </a:solidFill>
            <a:prstDash val="solid"/>
          </a:ln>
        </p:spPr>
      </p:sp>
      <p:pic>
        <p:nvPicPr>
          <p:cNvPr id="24" name="approved-use-icon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67900" y="6781800"/>
            <a:ext cx="406400" cy="406400"/>
          </a:xfrm>
          <a:prstGeom prst="rect">
            <a:avLst/>
          </a:prstGeom>
        </p:spPr>
      </p:pic>
      <p:sp>
        <p:nvSpPr>
          <p:cNvPr id="25" name="approved-use-label"/>
          <p:cNvSpPr/>
          <p:nvPr/>
        </p:nvSpPr>
        <p:spPr>
          <a:xfrm>
            <a:off x="10477500" y="6718300"/>
            <a:ext cx="2108200" cy="533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altLang="en-US" sz="17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Approved carbon calculator or data user</a:t>
            </a:r>
            <a:endParaRPr lang="en-US" sz="1700" dirty="0"/>
          </a:p>
        </p:txBody>
      </p:sp>
      <p:sp>
        <p:nvSpPr>
          <p:cNvPr id="26" name="source-note"/>
          <p:cNvSpPr/>
          <p:nvPr/>
        </p:nvSpPr>
        <p:spPr>
          <a:xfrm>
            <a:off x="508000" y="8661400"/>
            <a:ext cx="137160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2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Sources: AHDB, Farm Data Exchange (FDE); AHDB proof-of-concept results, 15 April 2026.</a:t>
            </a:r>
            <a:endParaRPr lang="en-US" sz="1200" dirty="0"/>
          </a:p>
        </p:txBody>
      </p:sp>
      <p:sp>
        <p:nvSpPr>
          <p:cNvPr id="27" name="slide-number"/>
          <p:cNvSpPr/>
          <p:nvPr/>
        </p:nvSpPr>
        <p:spPr>
          <a:xfrm>
            <a:off x="15240000" y="8636000"/>
            <a:ext cx="508000" cy="254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buNone/>
            </a:pPr>
            <a:r>
              <a:rPr lang="en-US" altLang="en-US" sz="12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02</a:t>
            </a:r>
            <a:endParaRPr lang="en-US" sz="12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-title"/>
          <p:cNvSpPr/>
          <p:nvPr/>
        </p:nvSpPr>
        <p:spPr>
          <a:xfrm>
            <a:off x="508000" y="406400"/>
            <a:ext cx="14732000" cy="609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200" b="1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conversation sustained exceptional volume and engagement</a:t>
            </a:r>
            <a:endParaRPr lang="en-US" sz="3200" dirty="0"/>
          </a:p>
        </p:txBody>
      </p:sp>
      <p:sp>
        <p:nvSpPr>
          <p:cNvPr id="3" name="title-rule"/>
          <p:cNvSpPr/>
          <p:nvPr/>
        </p:nvSpPr>
        <p:spPr>
          <a:xfrm>
            <a:off x="508000" y="1219200"/>
            <a:ext cx="15240000" cy="9144"/>
          </a:xfrm>
          <a:prstGeom prst="line">
            <a:avLst/>
          </a:prstGeom>
          <a:ln w="25400">
            <a:solidFill>
              <a:srgbClr val="1E293B"/>
            </a:solidFill>
            <a:prstDash val="solid"/>
          </a:ln>
        </p:spPr>
      </p:sp>
      <p:sp>
        <p:nvSpPr>
          <p:cNvPr id="4" name="kpi-contributions"/>
          <p:cNvSpPr/>
          <p:nvPr/>
        </p:nvSpPr>
        <p:spPr>
          <a:xfrm>
            <a:off x="698500" y="1752600"/>
            <a:ext cx="3175000" cy="889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buNone/>
            </a:pPr>
            <a:r>
              <a:rPr lang="en-US" altLang="en-US" sz="5400" b="1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575</a:t>
            </a:r>
            <a:endParaRPr lang="en-US" sz="5400" dirty="0"/>
          </a:p>
        </p:txBody>
      </p:sp>
      <p:sp>
        <p:nvSpPr>
          <p:cNvPr id="5" name="kpi-contributions-label"/>
          <p:cNvSpPr/>
          <p:nvPr/>
        </p:nvSpPr>
        <p:spPr>
          <a:xfrm>
            <a:off x="698500" y="2641600"/>
            <a:ext cx="3175000" cy="558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altLang="en-US" sz="17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original contributions</a:t>
            </a:r>
            <a:endParaRPr lang="en-US" sz="1700" dirty="0"/>
          </a:p>
        </p:txBody>
      </p:sp>
      <p:sp>
        <p:nvSpPr>
          <p:cNvPr id="6" name="kpi-divider-1"/>
          <p:cNvSpPr/>
          <p:nvPr/>
        </p:nvSpPr>
        <p:spPr>
          <a:xfrm>
            <a:off x="4089400" y="1752600"/>
            <a:ext cx="9144" cy="1473200"/>
          </a:xfrm>
          <a:prstGeom prst="line">
            <a:avLst/>
          </a:prstGeom>
          <a:ln w="12700">
            <a:solidFill>
              <a:srgbClr val="E2E8F0"/>
            </a:solidFill>
            <a:prstDash val="solid"/>
          </a:ln>
        </p:spPr>
      </p:sp>
      <p:sp>
        <p:nvSpPr>
          <p:cNvPr id="7" name="kpi-reactions"/>
          <p:cNvSpPr/>
          <p:nvPr/>
        </p:nvSpPr>
        <p:spPr>
          <a:xfrm>
            <a:off x="4318000" y="1752600"/>
            <a:ext cx="3175000" cy="889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buNone/>
            </a:pPr>
            <a:r>
              <a:rPr lang="en-US" altLang="en-US" sz="5400" b="1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1,901</a:t>
            </a:r>
            <a:endParaRPr lang="en-US" sz="5400" dirty="0"/>
          </a:p>
        </p:txBody>
      </p:sp>
      <p:sp>
        <p:nvSpPr>
          <p:cNvPr id="8" name="kpi-reactions-label"/>
          <p:cNvSpPr/>
          <p:nvPr/>
        </p:nvSpPr>
        <p:spPr>
          <a:xfrm>
            <a:off x="4318000" y="2641600"/>
            <a:ext cx="3175000" cy="558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altLang="en-US" sz="17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reactions in total</a:t>
            </a:r>
            <a:endParaRPr lang="en-US" sz="1700" dirty="0"/>
          </a:p>
        </p:txBody>
      </p:sp>
      <p:sp>
        <p:nvSpPr>
          <p:cNvPr id="9" name="kpi-divider-2"/>
          <p:cNvSpPr/>
          <p:nvPr/>
        </p:nvSpPr>
        <p:spPr>
          <a:xfrm>
            <a:off x="7708900" y="1752600"/>
            <a:ext cx="9144" cy="1473200"/>
          </a:xfrm>
          <a:prstGeom prst="line">
            <a:avLst/>
          </a:prstGeom>
          <a:ln w="12700">
            <a:solidFill>
              <a:srgbClr val="E2E8F0"/>
            </a:solidFill>
            <a:prstDash val="solid"/>
          </a:ln>
        </p:spPr>
      </p:sp>
      <p:sp>
        <p:nvSpPr>
          <p:cNvPr id="10" name="kpi-average"/>
          <p:cNvSpPr/>
          <p:nvPr/>
        </p:nvSpPr>
        <p:spPr>
          <a:xfrm>
            <a:off x="7937500" y="1752600"/>
            <a:ext cx="3175000" cy="889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buNone/>
            </a:pPr>
            <a:r>
              <a:rPr lang="en-US" altLang="en-US" sz="5400" b="1" dirty="0">
                <a:solidFill>
                  <a:srgbClr val="0F766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3.31</a:t>
            </a:r>
            <a:endParaRPr lang="en-US" sz="5400" dirty="0"/>
          </a:p>
        </p:txBody>
      </p:sp>
      <p:sp>
        <p:nvSpPr>
          <p:cNvPr id="11" name="kpi-average-label"/>
          <p:cNvSpPr/>
          <p:nvPr/>
        </p:nvSpPr>
        <p:spPr>
          <a:xfrm>
            <a:off x="7937500" y="2641600"/>
            <a:ext cx="3175000" cy="558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altLang="en-US" sz="17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reactions per contribution</a:t>
            </a:r>
            <a:endParaRPr lang="en-US" sz="1700" dirty="0"/>
          </a:p>
        </p:txBody>
      </p:sp>
      <p:sp>
        <p:nvSpPr>
          <p:cNvPr id="12" name="kpi-divider-3"/>
          <p:cNvSpPr/>
          <p:nvPr/>
        </p:nvSpPr>
        <p:spPr>
          <a:xfrm>
            <a:off x="11328400" y="1752600"/>
            <a:ext cx="9144" cy="1473200"/>
          </a:xfrm>
          <a:prstGeom prst="line">
            <a:avLst/>
          </a:prstGeom>
          <a:ln w="12700">
            <a:solidFill>
              <a:srgbClr val="E2E8F0"/>
            </a:solidFill>
            <a:prstDash val="solid"/>
          </a:ln>
        </p:spPr>
      </p:sp>
      <p:sp>
        <p:nvSpPr>
          <p:cNvPr id="13" name="kpi-duration"/>
          <p:cNvSpPr/>
          <p:nvPr/>
        </p:nvSpPr>
        <p:spPr>
          <a:xfrm>
            <a:off x="11557000" y="1752600"/>
            <a:ext cx="3175000" cy="889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buNone/>
            </a:pPr>
            <a:r>
              <a:rPr lang="en-US" altLang="en-US" sz="5400" b="1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24</a:t>
            </a:r>
            <a:endParaRPr lang="en-US" sz="5400" dirty="0"/>
          </a:p>
        </p:txBody>
      </p:sp>
      <p:sp>
        <p:nvSpPr>
          <p:cNvPr id="14" name="kpi-duration-label"/>
          <p:cNvSpPr/>
          <p:nvPr/>
        </p:nvSpPr>
        <p:spPr>
          <a:xfrm>
            <a:off x="11557000" y="2641600"/>
            <a:ext cx="3175000" cy="558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altLang="en-US" sz="17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days of activity</a:t>
            </a:r>
            <a:endParaRPr lang="en-US" sz="1700" dirty="0"/>
          </a:p>
        </p:txBody>
      </p:sp>
      <p:sp>
        <p:nvSpPr>
          <p:cNvPr id="15" name="peak-note"/>
          <p:cNvSpPr/>
          <p:nvPr/>
        </p:nvSpPr>
        <p:spPr>
          <a:xfrm>
            <a:off x="762000" y="3632200"/>
            <a:ext cx="14732000" cy="406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buNone/>
            </a:pPr>
            <a:r>
              <a:rPr lang="en-US" altLang="en-US" sz="1500" b="1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Peak:</a:t>
            </a:r>
            <a:r>
              <a:rPr lang="en-US" altLang="en-US" sz="15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89 contributions on 9 August</a:t>
            </a:r>
            <a:endParaRPr lang="en-US" sz="1500" dirty="0"/>
          </a:p>
        </p:txBody>
      </p:sp>
      <p:graphicFrame>
        <p:nvGraphicFramePr>
          <p:cNvPr id="16" name="daily-volume-chart" descr=""/>
          <p:cNvGraphicFramePr/>
          <p:nvPr/>
        </p:nvGraphicFramePr>
        <p:xfrm>
          <a:off x="762000" y="4165600"/>
          <a:ext cx="14732000" cy="4038600"/>
        </p:xfrm>
        <a:graphic xmlns:a="http://schemas.openxmlformats.org/drawingml/2006/main">
          <a:graphicData uri="http://schemas.openxmlformats.org/drawingml/2006/chart">
            <c:chart xmlns:c="http://schemas.openxmlformats.org/drawingml/2006/chart" r:id="rId1"/>
          </a:graphicData>
        </a:graphic>
      </p:graphicFrame>
      <p:sp>
        <p:nvSpPr>
          <p:cNvPr id="17" name="source-note"/>
          <p:cNvSpPr/>
          <p:nvPr/>
        </p:nvSpPr>
        <p:spPr>
          <a:xfrm>
            <a:off x="508000" y="8661400"/>
            <a:ext cx="137160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2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Source: supplied TFF conversation export; calculations exclude quoted earlier material for text analysis.</a:t>
            </a:r>
            <a:endParaRPr lang="en-US" sz="1200" dirty="0"/>
          </a:p>
        </p:txBody>
      </p:sp>
      <p:sp>
        <p:nvSpPr>
          <p:cNvPr id="18" name="slide-number"/>
          <p:cNvSpPr/>
          <p:nvPr/>
        </p:nvSpPr>
        <p:spPr>
          <a:xfrm>
            <a:off x="15240000" y="8636000"/>
            <a:ext cx="508000" cy="254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buNone/>
            </a:pPr>
            <a:r>
              <a:rPr lang="en-US" altLang="en-US" sz="12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03</a:t>
            </a:r>
            <a:endParaRPr lang="en-US" sz="1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-title"/>
          <p:cNvSpPr/>
          <p:nvPr/>
        </p:nvSpPr>
        <p:spPr>
          <a:xfrm>
            <a:off x="508000" y="406400"/>
            <a:ext cx="14732000" cy="609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200" b="1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Two-thirds of contributions carried a negative tone</a:t>
            </a:r>
            <a:endParaRPr lang="en-US" sz="3200" dirty="0"/>
          </a:p>
        </p:txBody>
      </p:sp>
      <p:sp>
        <p:nvSpPr>
          <p:cNvPr id="3" name="title-rule"/>
          <p:cNvSpPr/>
          <p:nvPr/>
        </p:nvSpPr>
        <p:spPr>
          <a:xfrm>
            <a:off x="508000" y="1219200"/>
            <a:ext cx="15240000" cy="9144"/>
          </a:xfrm>
          <a:prstGeom prst="line">
            <a:avLst/>
          </a:prstGeom>
          <a:ln w="25400">
            <a:solidFill>
              <a:srgbClr val="1E293B"/>
            </a:solidFill>
            <a:prstDash val="solid"/>
          </a:ln>
        </p:spPr>
      </p:sp>
      <p:sp>
        <p:nvSpPr>
          <p:cNvPr id="4" name="chart-label"/>
          <p:cNvSpPr/>
          <p:nvPr/>
        </p:nvSpPr>
        <p:spPr>
          <a:xfrm>
            <a:off x="787400" y="1676400"/>
            <a:ext cx="6604000" cy="330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buNone/>
            </a:pPr>
            <a:r>
              <a:rPr lang="en-US" altLang="en-US" sz="1400" b="1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SHARE OF ORIGINAL CONTRIBUTIONS</a:t>
            </a:r>
            <a:endParaRPr lang="en-US" sz="1400" dirty="0"/>
          </a:p>
        </p:txBody>
      </p:sp>
      <p:graphicFrame>
        <p:nvGraphicFramePr>
          <p:cNvPr id="5" name="sentiment-donut" descr=""/>
          <p:cNvGraphicFramePr/>
          <p:nvPr/>
        </p:nvGraphicFramePr>
        <p:xfrm>
          <a:off x="635000" y="2032000"/>
          <a:ext cx="6985000" cy="5588000"/>
        </p:xfrm>
        <a:graphic xmlns:a="http://schemas.openxmlformats.org/drawingml/2006/main">
          <a:graphicData uri="http://schemas.openxmlformats.org/drawingml/2006/chart">
            <c:chart xmlns:c="http://schemas.openxmlformats.org/drawingml/2006/chart" r:id="rId1"/>
          </a:graphicData>
        </a:graphic>
      </p:graphicFrame>
      <p:sp>
        <p:nvSpPr>
          <p:cNvPr id="6" name="mean-score-label"/>
          <p:cNvSpPr/>
          <p:nvPr/>
        </p:nvSpPr>
        <p:spPr>
          <a:xfrm>
            <a:off x="8382000" y="1879600"/>
            <a:ext cx="6477000" cy="304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400" b="1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MEAN SENTIMENT SCORE</a:t>
            </a:r>
            <a:endParaRPr lang="en-US" sz="1400" dirty="0"/>
          </a:p>
        </p:txBody>
      </p:sp>
      <p:sp>
        <p:nvSpPr>
          <p:cNvPr id="7" name="mean-score"/>
          <p:cNvSpPr/>
          <p:nvPr/>
        </p:nvSpPr>
        <p:spPr>
          <a:xfrm>
            <a:off x="8382000" y="2209800"/>
            <a:ext cx="3175000" cy="965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5800" b="1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−0.63</a:t>
            </a:r>
            <a:endParaRPr lang="en-US" sz="5800" dirty="0"/>
          </a:p>
        </p:txBody>
      </p:sp>
      <p:sp>
        <p:nvSpPr>
          <p:cNvPr id="8" name="mean-score-scale"/>
          <p:cNvSpPr/>
          <p:nvPr/>
        </p:nvSpPr>
        <p:spPr>
          <a:xfrm>
            <a:off x="11684000" y="2438400"/>
            <a:ext cx="3175000" cy="533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altLang="en-US" sz="14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Scale: −1 negative to +1 positive</a:t>
            </a:r>
            <a:endParaRPr lang="en-US" sz="1400" dirty="0"/>
          </a:p>
        </p:txBody>
      </p:sp>
      <p:sp>
        <p:nvSpPr>
          <p:cNvPr id="9" name="reactions-top-rule"/>
          <p:cNvSpPr/>
          <p:nvPr/>
        </p:nvSpPr>
        <p:spPr>
          <a:xfrm>
            <a:off x="8382000" y="3429000"/>
            <a:ext cx="6477000" cy="9144"/>
          </a:xfrm>
          <a:prstGeom prst="line">
            <a:avLst/>
          </a:prstGeom>
          <a:ln w="12700">
            <a:solidFill>
              <a:srgbClr val="E2E8F0"/>
            </a:solidFill>
            <a:prstDash val="solid"/>
          </a:ln>
        </p:spPr>
      </p:sp>
      <p:sp>
        <p:nvSpPr>
          <p:cNvPr id="10" name="reactions-heading"/>
          <p:cNvSpPr/>
          <p:nvPr/>
        </p:nvSpPr>
        <p:spPr>
          <a:xfrm>
            <a:off x="8382000" y="3632200"/>
            <a:ext cx="6477000" cy="355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400" b="1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AVERAGE REACTIONS PER CONTRIBUTION</a:t>
            </a:r>
            <a:endParaRPr lang="en-US" sz="1400" dirty="0"/>
          </a:p>
        </p:txBody>
      </p:sp>
      <p:sp>
        <p:nvSpPr>
          <p:cNvPr id="11" name="negative-row-label"/>
          <p:cNvSpPr/>
          <p:nvPr/>
        </p:nvSpPr>
        <p:spPr>
          <a:xfrm>
            <a:off x="8382000" y="4191000"/>
            <a:ext cx="2921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altLang="en-US" sz="19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Negative</a:t>
            </a:r>
            <a:endParaRPr lang="en-US" sz="1900" dirty="0"/>
          </a:p>
        </p:txBody>
      </p:sp>
      <p:sp>
        <p:nvSpPr>
          <p:cNvPr id="12" name="negative-row-value"/>
          <p:cNvSpPr/>
          <p:nvPr/>
        </p:nvSpPr>
        <p:spPr>
          <a:xfrm>
            <a:off x="13081000" y="4089400"/>
            <a:ext cx="1778000" cy="6350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r" indent="0" marL="0">
              <a:buNone/>
            </a:pPr>
            <a:r>
              <a:rPr lang="en-US" altLang="en-US" sz="3000" b="1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4.00</a:t>
            </a:r>
            <a:endParaRPr lang="en-US" sz="3000" dirty="0"/>
          </a:p>
        </p:txBody>
      </p:sp>
      <p:sp>
        <p:nvSpPr>
          <p:cNvPr id="13" name="negative-row-line"/>
          <p:cNvSpPr/>
          <p:nvPr/>
        </p:nvSpPr>
        <p:spPr>
          <a:xfrm>
            <a:off x="8382000" y="4800600"/>
            <a:ext cx="6477000" cy="9144"/>
          </a:xfrm>
          <a:prstGeom prst="line">
            <a:avLst/>
          </a:prstGeom>
          <a:ln w="12700">
            <a:solidFill>
              <a:srgbClr val="E2E8F0"/>
            </a:solidFill>
            <a:prstDash val="solid"/>
          </a:ln>
        </p:spPr>
      </p:sp>
      <p:sp>
        <p:nvSpPr>
          <p:cNvPr id="14" name="neutral-row-label"/>
          <p:cNvSpPr/>
          <p:nvPr/>
        </p:nvSpPr>
        <p:spPr>
          <a:xfrm>
            <a:off x="8382000" y="5003800"/>
            <a:ext cx="2921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altLang="en-US" sz="19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Neutral</a:t>
            </a:r>
            <a:endParaRPr lang="en-US" sz="1900" dirty="0"/>
          </a:p>
        </p:txBody>
      </p:sp>
      <p:sp>
        <p:nvSpPr>
          <p:cNvPr id="15" name="neutral-row-value"/>
          <p:cNvSpPr/>
          <p:nvPr/>
        </p:nvSpPr>
        <p:spPr>
          <a:xfrm>
            <a:off x="13081000" y="4902200"/>
            <a:ext cx="1778000" cy="6350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r" indent="0" marL="0">
              <a:buNone/>
            </a:pPr>
            <a:r>
              <a:rPr lang="en-US" altLang="en-US" sz="3000" b="1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1.77</a:t>
            </a:r>
            <a:endParaRPr lang="en-US" sz="3000" dirty="0"/>
          </a:p>
        </p:txBody>
      </p:sp>
      <p:sp>
        <p:nvSpPr>
          <p:cNvPr id="16" name="neutral-row-line"/>
          <p:cNvSpPr/>
          <p:nvPr/>
        </p:nvSpPr>
        <p:spPr>
          <a:xfrm>
            <a:off x="8382000" y="5613400"/>
            <a:ext cx="6477000" cy="9144"/>
          </a:xfrm>
          <a:prstGeom prst="line">
            <a:avLst/>
          </a:prstGeom>
          <a:ln w="12700">
            <a:solidFill>
              <a:srgbClr val="E2E8F0"/>
            </a:solidFill>
            <a:prstDash val="solid"/>
          </a:ln>
        </p:spPr>
      </p:sp>
      <p:sp>
        <p:nvSpPr>
          <p:cNvPr id="17" name="positive-row-label"/>
          <p:cNvSpPr/>
          <p:nvPr/>
        </p:nvSpPr>
        <p:spPr>
          <a:xfrm>
            <a:off x="8382000" y="5816600"/>
            <a:ext cx="2921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altLang="en-US" sz="19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Positive</a:t>
            </a:r>
            <a:endParaRPr lang="en-US" sz="1900" dirty="0"/>
          </a:p>
        </p:txBody>
      </p:sp>
      <p:sp>
        <p:nvSpPr>
          <p:cNvPr id="18" name="positive-row-value"/>
          <p:cNvSpPr/>
          <p:nvPr/>
        </p:nvSpPr>
        <p:spPr>
          <a:xfrm>
            <a:off x="13081000" y="5715000"/>
            <a:ext cx="1778000" cy="6350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r" indent="0" marL="0">
              <a:buNone/>
            </a:pPr>
            <a:r>
              <a:rPr lang="en-US" altLang="en-US" sz="3000" b="1" dirty="0">
                <a:solidFill>
                  <a:srgbClr val="0F766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3.10</a:t>
            </a:r>
            <a:endParaRPr lang="en-US" sz="3000" dirty="0"/>
          </a:p>
        </p:txBody>
      </p:sp>
      <p:sp>
        <p:nvSpPr>
          <p:cNvPr id="19" name="interpretation-panel"/>
          <p:cNvSpPr/>
          <p:nvPr/>
        </p:nvSpPr>
        <p:spPr>
          <a:xfrm>
            <a:off x="8255000" y="6731000"/>
            <a:ext cx="6858000" cy="1168400"/>
          </a:xfrm>
          <a:prstGeom prst="rect">
            <a:avLst/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20" name="interpretation-text"/>
          <p:cNvSpPr/>
          <p:nvPr/>
        </p:nvSpPr>
        <p:spPr>
          <a:xfrm>
            <a:off x="8559800" y="6959600"/>
            <a:ext cx="6248400" cy="711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125"/>
              </a:lnSpc>
              <a:buNone/>
            </a:pPr>
            <a:r>
              <a:rPr lang="en-US" altLang="en-US" sz="17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This classifies tone in this conversation only. It is </a:t>
            </a:r>
            <a:r>
              <a:rPr lang="en-US" altLang="en-US" sz="1700" b="1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not</a:t>
            </a:r>
            <a:r>
              <a:rPr lang="en-US" altLang="en-US" sz="17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representative survey evidence of UK farmers.</a:t>
            </a:r>
            <a:endParaRPr lang="en-US" sz="1700" dirty="0"/>
          </a:p>
        </p:txBody>
      </p:sp>
      <p:sp>
        <p:nvSpPr>
          <p:cNvPr id="21" name="source-note"/>
          <p:cNvSpPr/>
          <p:nvPr/>
        </p:nvSpPr>
        <p:spPr>
          <a:xfrm>
            <a:off x="508000" y="8661400"/>
            <a:ext cx="137160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2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Source: contribution-level classification of original text; quoted earlier material removed.</a:t>
            </a:r>
            <a:endParaRPr lang="en-US" sz="1200" dirty="0"/>
          </a:p>
        </p:txBody>
      </p:sp>
      <p:sp>
        <p:nvSpPr>
          <p:cNvPr id="22" name="slide-number"/>
          <p:cNvSpPr/>
          <p:nvPr/>
        </p:nvSpPr>
        <p:spPr>
          <a:xfrm>
            <a:off x="15240000" y="8636000"/>
            <a:ext cx="508000" cy="254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buNone/>
            </a:pPr>
            <a:r>
              <a:rPr lang="en-US" altLang="en-US" sz="12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04</a:t>
            </a:r>
            <a:endParaRPr lang="en-US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-title"/>
          <p:cNvSpPr/>
          <p:nvPr/>
        </p:nvSpPr>
        <p:spPr>
          <a:xfrm>
            <a:off x="508000" y="406400"/>
            <a:ext cx="14732000" cy="609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200" b="1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Trust and governance set the terms of the debate</a:t>
            </a:r>
            <a:endParaRPr lang="en-US" sz="3200" dirty="0"/>
          </a:p>
        </p:txBody>
      </p:sp>
      <p:sp>
        <p:nvSpPr>
          <p:cNvPr id="3" name="title-rule"/>
          <p:cNvSpPr/>
          <p:nvPr/>
        </p:nvSpPr>
        <p:spPr>
          <a:xfrm>
            <a:off x="508000" y="1219200"/>
            <a:ext cx="15240000" cy="9144"/>
          </a:xfrm>
          <a:prstGeom prst="line">
            <a:avLst/>
          </a:prstGeom>
          <a:ln w="25400">
            <a:solidFill>
              <a:srgbClr val="1E293B"/>
            </a:solidFill>
            <a:prstDash val="solid"/>
          </a:ln>
        </p:spPr>
      </p:sp>
      <p:sp>
        <p:nvSpPr>
          <p:cNvPr id="4" name="themes-heading"/>
          <p:cNvSpPr/>
          <p:nvPr/>
        </p:nvSpPr>
        <p:spPr>
          <a:xfrm>
            <a:off x="762000" y="1752600"/>
            <a:ext cx="6731000" cy="330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400" b="1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GOVERNANCE-RELATED THEMES</a:t>
            </a:r>
            <a:endParaRPr lang="en-US" sz="1400" dirty="0"/>
          </a:p>
        </p:txBody>
      </p:sp>
      <p:graphicFrame>
        <p:nvGraphicFramePr>
          <p:cNvPr id="5" name="governance-theme-chart" descr=""/>
          <p:cNvGraphicFramePr/>
          <p:nvPr/>
        </p:nvGraphicFramePr>
        <p:xfrm>
          <a:off x="635000" y="2209800"/>
          <a:ext cx="6985000" cy="4191000"/>
        </p:xfrm>
        <a:graphic xmlns:a="http://schemas.openxmlformats.org/drawingml/2006/main">
          <a:graphicData uri="http://schemas.openxmlformats.org/drawingml/2006/chart">
            <c:chart xmlns:c="http://schemas.openxmlformats.org/drawingml/2006/chart" r:id="rId1"/>
          </a:graphicData>
        </a:graphic>
      </p:graphicFrame>
      <p:sp>
        <p:nvSpPr>
          <p:cNvPr id="6" name="themes-note"/>
          <p:cNvSpPr/>
          <p:nvPr/>
        </p:nvSpPr>
        <p:spPr>
          <a:xfrm>
            <a:off x="762000" y="6604000"/>
            <a:ext cx="67310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altLang="en-US" sz="13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Each contribution could carry up to three themes, so percentages do not sum to 100%.</a:t>
            </a:r>
            <a:endParaRPr lang="en-US" sz="1300" dirty="0"/>
          </a:p>
        </p:txBody>
      </p:sp>
      <p:sp>
        <p:nvSpPr>
          <p:cNvPr id="7" name="safeguards-heading"/>
          <p:cNvSpPr/>
          <p:nvPr/>
        </p:nvSpPr>
        <p:spPr>
          <a:xfrm>
            <a:off x="8382000" y="1752600"/>
            <a:ext cx="6731000" cy="330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400" b="1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AHDB’S REPORTED SAFEGUARDS</a:t>
            </a:r>
            <a:endParaRPr lang="en-US" sz="1400" dirty="0"/>
          </a:p>
        </p:txBody>
      </p:sp>
      <p:sp>
        <p:nvSpPr>
          <p:cNvPr id="8" name="visibility-node"/>
          <p:cNvSpPr/>
          <p:nvPr/>
        </p:nvSpPr>
        <p:spPr>
          <a:xfrm>
            <a:off x="8382000" y="2336800"/>
            <a:ext cx="6731000" cy="990600"/>
          </a:xfrm>
          <a:prstGeom prst="rect">
            <a:avLst/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pic>
        <p:nvPicPr>
          <p:cNvPr id="9" name="visibility-icon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61400" y="2603500"/>
            <a:ext cx="457200" cy="457200"/>
          </a:xfrm>
          <a:prstGeom prst="rect">
            <a:avLst/>
          </a:prstGeom>
        </p:spPr>
      </p:pic>
      <p:sp>
        <p:nvSpPr>
          <p:cNvPr id="10" name="visibility-text"/>
          <p:cNvSpPr/>
          <p:nvPr/>
        </p:nvSpPr>
        <p:spPr>
          <a:xfrm>
            <a:off x="9372600" y="2514600"/>
            <a:ext cx="5397500" cy="635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altLang="en-US" sz="1800" b="1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Visibility:</a:t>
            </a:r>
            <a:r>
              <a:rPr lang="en-US" altLang="en-US" sz="18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show who requests data and why</a:t>
            </a:r>
            <a:endParaRPr lang="en-US" sz="1800" dirty="0"/>
          </a:p>
        </p:txBody>
      </p:sp>
      <p:sp>
        <p:nvSpPr>
          <p:cNvPr id="11" name="visibility-connector"/>
          <p:cNvSpPr/>
          <p:nvPr/>
        </p:nvSpPr>
        <p:spPr>
          <a:xfrm>
            <a:off x="11747500" y="3327400"/>
            <a:ext cx="9144" cy="355600"/>
          </a:xfrm>
          <a:prstGeom prst="line">
            <a:avLst/>
          </a:prstGeom>
          <a:ln w="25400">
            <a:solidFill>
              <a:srgbClr val="0F766E"/>
            </a:solidFill>
            <a:prstDash val="solid"/>
            <a:tailEnd type="triangle"/>
          </a:ln>
        </p:spPr>
      </p:sp>
      <p:sp>
        <p:nvSpPr>
          <p:cNvPr id="12" name="approval-node"/>
          <p:cNvSpPr/>
          <p:nvPr/>
        </p:nvSpPr>
        <p:spPr>
          <a:xfrm>
            <a:off x="8382000" y="3683000"/>
            <a:ext cx="6731000" cy="990600"/>
          </a:xfrm>
          <a:prstGeom prst="rect">
            <a:avLst/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pic>
        <p:nvPicPr>
          <p:cNvPr id="13" name="approval-icon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61400" y="3949700"/>
            <a:ext cx="457200" cy="457200"/>
          </a:xfrm>
          <a:prstGeom prst="rect">
            <a:avLst/>
          </a:prstGeom>
        </p:spPr>
      </p:pic>
      <p:sp>
        <p:nvSpPr>
          <p:cNvPr id="14" name="approval-text"/>
          <p:cNvSpPr/>
          <p:nvPr/>
        </p:nvSpPr>
        <p:spPr>
          <a:xfrm>
            <a:off x="9372600" y="3860800"/>
            <a:ext cx="5397500" cy="635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altLang="en-US" sz="1800" b="1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Approval:</a:t>
            </a:r>
            <a:r>
              <a:rPr lang="en-US" altLang="en-US" sz="18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require farmer consent before sharing</a:t>
            </a:r>
            <a:endParaRPr lang="en-US" sz="1800" dirty="0"/>
          </a:p>
        </p:txBody>
      </p:sp>
      <p:sp>
        <p:nvSpPr>
          <p:cNvPr id="15" name="approval-connector"/>
          <p:cNvSpPr/>
          <p:nvPr/>
        </p:nvSpPr>
        <p:spPr>
          <a:xfrm>
            <a:off x="11747500" y="4673600"/>
            <a:ext cx="9144" cy="355600"/>
          </a:xfrm>
          <a:prstGeom prst="line">
            <a:avLst/>
          </a:prstGeom>
          <a:ln w="25400">
            <a:solidFill>
              <a:srgbClr val="0F766E"/>
            </a:solidFill>
            <a:prstDash val="solid"/>
            <a:tailEnd type="triangle"/>
          </a:ln>
        </p:spPr>
      </p:sp>
      <p:sp>
        <p:nvSpPr>
          <p:cNvPr id="16" name="rules-node"/>
          <p:cNvSpPr/>
          <p:nvPr/>
        </p:nvSpPr>
        <p:spPr>
          <a:xfrm>
            <a:off x="8382000" y="5029200"/>
            <a:ext cx="6731000" cy="990600"/>
          </a:xfrm>
          <a:prstGeom prst="rect">
            <a:avLst/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pic>
        <p:nvPicPr>
          <p:cNvPr id="17" name="rules-icon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61400" y="5295900"/>
            <a:ext cx="457200" cy="457200"/>
          </a:xfrm>
          <a:prstGeom prst="rect">
            <a:avLst/>
          </a:prstGeom>
        </p:spPr>
      </p:pic>
      <p:sp>
        <p:nvSpPr>
          <p:cNvPr id="18" name="rules-text"/>
          <p:cNvSpPr/>
          <p:nvPr/>
        </p:nvSpPr>
        <p:spPr>
          <a:xfrm>
            <a:off x="9372600" y="5207000"/>
            <a:ext cx="5397500" cy="635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altLang="en-US" sz="1800" b="1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Rules:</a:t>
            </a:r>
            <a:r>
              <a:rPr lang="en-US" altLang="en-US" sz="18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govern organisations using the system</a:t>
            </a:r>
            <a:endParaRPr lang="en-US" sz="1800" dirty="0"/>
          </a:p>
        </p:txBody>
      </p:sp>
      <p:sp>
        <p:nvSpPr>
          <p:cNvPr id="19" name="decision-panel"/>
          <p:cNvSpPr/>
          <p:nvPr/>
        </p:nvSpPr>
        <p:spPr>
          <a:xfrm>
            <a:off x="8382000" y="6477000"/>
            <a:ext cx="6731000" cy="1397000"/>
          </a:xfrm>
          <a:prstGeom prst="rect">
            <a:avLst/>
          </a:prstGeom>
          <a:solidFill>
            <a:srgbClr val="1E293B"/>
          </a:solidFill>
          <a:ln/>
        </p:spPr>
      </p:sp>
      <p:sp>
        <p:nvSpPr>
          <p:cNvPr id="20" name="decision-panel-text"/>
          <p:cNvSpPr/>
          <p:nvPr/>
        </p:nvSpPr>
        <p:spPr>
          <a:xfrm>
            <a:off x="8737600" y="6756400"/>
            <a:ext cx="6019800" cy="889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lnSpc>
                <a:spcPts val="2500"/>
              </a:lnSpc>
              <a:buNone/>
            </a:pPr>
            <a:r>
              <a:rPr lang="en-US" altLang="en-US" sz="200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decision question:</a:t>
            </a:r>
            <a:r>
              <a:rPr lang="en-US" altLang="en-US" sz="20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does permission remain meaningful when commercial pressure shapes access?</a:t>
            </a:r>
            <a:endParaRPr lang="en-US" sz="2000" dirty="0"/>
          </a:p>
        </p:txBody>
      </p:sp>
      <p:sp>
        <p:nvSpPr>
          <p:cNvPr id="21" name="source-note"/>
          <p:cNvSpPr/>
          <p:nvPr/>
        </p:nvSpPr>
        <p:spPr>
          <a:xfrm>
            <a:off x="508000" y="8661400"/>
            <a:ext cx="137160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2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Sources: conversation analysis; Farmers Weekly report of AHDB response, 11 August 2026.</a:t>
            </a:r>
            <a:endParaRPr lang="en-US" sz="1200" dirty="0"/>
          </a:p>
        </p:txBody>
      </p:sp>
      <p:sp>
        <p:nvSpPr>
          <p:cNvPr id="22" name="slide-number"/>
          <p:cNvSpPr/>
          <p:nvPr/>
        </p:nvSpPr>
        <p:spPr>
          <a:xfrm>
            <a:off x="15240000" y="8636000"/>
            <a:ext cx="508000" cy="254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buNone/>
            </a:pPr>
            <a:r>
              <a:rPr lang="en-US" altLang="en-US" sz="12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05</a:t>
            </a:r>
            <a:endParaRPr lang="en-US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-title"/>
          <p:cNvSpPr/>
          <p:nvPr/>
        </p:nvSpPr>
        <p:spPr>
          <a:xfrm>
            <a:off x="508000" y="406400"/>
            <a:ext cx="14732000" cy="609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200" b="1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Scope 3 reporting sharpened the argument over value</a:t>
            </a:r>
            <a:endParaRPr lang="en-US" sz="3200" dirty="0"/>
          </a:p>
        </p:txBody>
      </p:sp>
      <p:sp>
        <p:nvSpPr>
          <p:cNvPr id="3" name="title-rule"/>
          <p:cNvSpPr/>
          <p:nvPr/>
        </p:nvSpPr>
        <p:spPr>
          <a:xfrm>
            <a:off x="508000" y="1219200"/>
            <a:ext cx="15240000" cy="9144"/>
          </a:xfrm>
          <a:prstGeom prst="line">
            <a:avLst/>
          </a:prstGeom>
          <a:ln w="25400">
            <a:solidFill>
              <a:srgbClr val="1E293B"/>
            </a:solidFill>
            <a:prstDash val="solid"/>
          </a:ln>
        </p:spPr>
      </p:sp>
      <p:sp>
        <p:nvSpPr>
          <p:cNvPr id="4" name="quote-panel"/>
          <p:cNvSpPr/>
          <p:nvPr/>
        </p:nvSpPr>
        <p:spPr>
          <a:xfrm>
            <a:off x="635000" y="1905000"/>
            <a:ext cx="6350000" cy="2387600"/>
          </a:xfrm>
          <a:prstGeom prst="rect">
            <a:avLst/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5" name="quote-kicker"/>
          <p:cNvSpPr/>
          <p:nvPr/>
        </p:nvSpPr>
        <p:spPr>
          <a:xfrm>
            <a:off x="990600" y="2184400"/>
            <a:ext cx="5638800" cy="304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300" b="1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REPORTED GROUNDSWELL WORDING</a:t>
            </a:r>
            <a:endParaRPr lang="en-US" sz="1300" dirty="0"/>
          </a:p>
        </p:txBody>
      </p:sp>
      <p:sp>
        <p:nvSpPr>
          <p:cNvPr id="6" name="quote-text"/>
          <p:cNvSpPr/>
          <p:nvPr/>
        </p:nvSpPr>
        <p:spPr>
          <a:xfrm>
            <a:off x="990600" y="2667000"/>
            <a:ext cx="5638800" cy="10414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3220"/>
              </a:lnSpc>
              <a:buNone/>
            </a:pPr>
            <a:r>
              <a:rPr lang="en-US" altLang="en-US" sz="2800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“a condition of doing business with a supply chain”</a:t>
            </a:r>
            <a:endParaRPr lang="en-US" sz="2800" dirty="0"/>
          </a:p>
        </p:txBody>
      </p:sp>
      <p:sp>
        <p:nvSpPr>
          <p:cNvPr id="7" name="quote-caveat"/>
          <p:cNvSpPr/>
          <p:nvPr/>
        </p:nvSpPr>
        <p:spPr>
          <a:xfrm>
            <a:off x="990600" y="3810000"/>
            <a:ext cx="5638800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altLang="en-US" sz="12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Attributed by Direct Driller; not treated here as formal AHDB policy.</a:t>
            </a:r>
            <a:endParaRPr lang="en-US" sz="1200" dirty="0"/>
          </a:p>
        </p:txBody>
      </p:sp>
      <p:sp>
        <p:nvSpPr>
          <p:cNvPr id="8" name="outcome-heading"/>
          <p:cNvSpPr/>
          <p:nvPr/>
        </p:nvSpPr>
        <p:spPr>
          <a:xfrm>
            <a:off x="635000" y="4673600"/>
            <a:ext cx="6350000" cy="330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400" b="1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ECONOMIC FORK RAISED IN THE DISCUSSION</a:t>
            </a:r>
            <a:endParaRPr lang="en-US" sz="1400" dirty="0"/>
          </a:p>
        </p:txBody>
      </p:sp>
      <p:sp>
        <p:nvSpPr>
          <p:cNvPr id="9" name="rewarded-box"/>
          <p:cNvSpPr/>
          <p:nvPr/>
        </p:nvSpPr>
        <p:spPr>
          <a:xfrm>
            <a:off x="635000" y="5181600"/>
            <a:ext cx="2844800" cy="1651000"/>
          </a:xfrm>
          <a:prstGeom prst="rect">
            <a:avLst/>
          </a:prstGeom>
          <a:solidFill>
            <a:srgbClr val="0F766E"/>
          </a:solidFill>
          <a:ln/>
        </p:spPr>
      </p:sp>
      <p:pic>
        <p:nvPicPr>
          <p:cNvPr id="10" name="rewarded-icon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" y="5486400"/>
            <a:ext cx="482600" cy="482600"/>
          </a:xfrm>
          <a:prstGeom prst="rect">
            <a:avLst/>
          </a:prstGeom>
        </p:spPr>
      </p:pic>
      <p:sp>
        <p:nvSpPr>
          <p:cNvPr id="11" name="rewarded-text"/>
          <p:cNvSpPr/>
          <p:nvPr/>
        </p:nvSpPr>
        <p:spPr>
          <a:xfrm>
            <a:off x="1549400" y="5384800"/>
            <a:ext cx="1676400" cy="1193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altLang="en-US" sz="180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Rewarded asset</a:t>
            </a:r>
            <a:endParaRPr lang="en-US" sz="1800" dirty="0"/>
          </a:p>
          <a:p>
            <a:pPr algn="ctr" indent="0" marL="0">
              <a:buNone/>
            </a:pPr>
            <a:r>
              <a:rPr lang="en-US" altLang="en-US" sz="14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value flows back to the farm business</a:t>
            </a:r>
            <a:endParaRPr lang="en-US" sz="1800" dirty="0"/>
          </a:p>
        </p:txBody>
      </p:sp>
      <p:sp>
        <p:nvSpPr>
          <p:cNvPr id="12" name="outcome-arrow"/>
          <p:cNvSpPr/>
          <p:nvPr/>
        </p:nvSpPr>
        <p:spPr>
          <a:xfrm>
            <a:off x="3606800" y="6007100"/>
            <a:ext cx="406400" cy="9144"/>
          </a:xfrm>
          <a:prstGeom prst="line">
            <a:avLst/>
          </a:prstGeom>
          <a:ln w="25400">
            <a:solidFill>
              <a:srgbClr val="1E293B"/>
            </a:solidFill>
            <a:prstDash val="solid"/>
            <a:tailEnd type="triangle"/>
          </a:ln>
        </p:spPr>
      </p:sp>
      <p:sp>
        <p:nvSpPr>
          <p:cNvPr id="13" name="access-cost-box"/>
          <p:cNvSpPr/>
          <p:nvPr/>
        </p:nvSpPr>
        <p:spPr>
          <a:xfrm>
            <a:off x="4140200" y="5181600"/>
            <a:ext cx="2844800" cy="1651000"/>
          </a:xfrm>
          <a:prstGeom prst="rect">
            <a:avLst/>
          </a:prstGeom>
          <a:solidFill>
            <a:srgbClr val="EA580C"/>
          </a:solidFill>
          <a:ln/>
        </p:spPr>
      </p:sp>
      <p:pic>
        <p:nvPicPr>
          <p:cNvPr id="14" name="access-cost-icon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9600" y="5486400"/>
            <a:ext cx="482600" cy="482600"/>
          </a:xfrm>
          <a:prstGeom prst="rect">
            <a:avLst/>
          </a:prstGeom>
        </p:spPr>
      </p:pic>
      <p:sp>
        <p:nvSpPr>
          <p:cNvPr id="15" name="access-cost-text"/>
          <p:cNvSpPr/>
          <p:nvPr/>
        </p:nvSpPr>
        <p:spPr>
          <a:xfrm>
            <a:off x="5054600" y="5384800"/>
            <a:ext cx="1676400" cy="1193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altLang="en-US" sz="180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Access cost</a:t>
            </a:r>
            <a:endParaRPr lang="en-US" sz="1800" dirty="0"/>
          </a:p>
          <a:p>
            <a:pPr algn="ctr" indent="0" marL="0">
              <a:buNone/>
            </a:pPr>
            <a:r>
              <a:rPr lang="en-US" altLang="en-US" sz="14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data becomes an unrewarded route-to-market requirement</a:t>
            </a:r>
            <a:endParaRPr lang="en-US" sz="1800" dirty="0"/>
          </a:p>
        </p:txBody>
      </p:sp>
      <p:sp>
        <p:nvSpPr>
          <p:cNvPr id="16" name="chart-heading"/>
          <p:cNvSpPr/>
          <p:nvPr/>
        </p:nvSpPr>
        <p:spPr>
          <a:xfrm>
            <a:off x="8128000" y="1752600"/>
            <a:ext cx="6985000" cy="330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400" b="1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SHARE OF CONTRIBUTIONS TAGGED WITH THEME</a:t>
            </a:r>
            <a:endParaRPr lang="en-US" sz="1400" dirty="0"/>
          </a:p>
        </p:txBody>
      </p:sp>
      <p:graphicFrame>
        <p:nvGraphicFramePr>
          <p:cNvPr id="17" name="value-theme-chart" descr=""/>
          <p:cNvGraphicFramePr/>
          <p:nvPr/>
        </p:nvGraphicFramePr>
        <p:xfrm>
          <a:off x="7874000" y="2235200"/>
          <a:ext cx="7493000" cy="4953000"/>
        </p:xfrm>
        <a:graphic xmlns:a="http://schemas.openxmlformats.org/drawingml/2006/main">
          <a:graphicData uri="http://schemas.openxmlformats.org/drawingml/2006/chart">
            <c:chart xmlns:c="http://schemas.openxmlformats.org/drawingml/2006/chart" r:id="rId3"/>
          </a:graphicData>
        </a:graphic>
      </p:graphicFrame>
      <p:sp>
        <p:nvSpPr>
          <p:cNvPr id="18" name="takeaway-rule"/>
          <p:cNvSpPr/>
          <p:nvPr/>
        </p:nvSpPr>
        <p:spPr>
          <a:xfrm>
            <a:off x="635000" y="7467600"/>
            <a:ext cx="14732000" cy="9144"/>
          </a:xfrm>
          <a:prstGeom prst="line">
            <a:avLst/>
          </a:prstGeom>
          <a:ln w="12700">
            <a:solidFill>
              <a:srgbClr val="E2E8F0"/>
            </a:solidFill>
            <a:prstDash val="solid"/>
          </a:ln>
        </p:spPr>
      </p:sp>
      <p:sp>
        <p:nvSpPr>
          <p:cNvPr id="19" name="takeaway-text"/>
          <p:cNvSpPr/>
          <p:nvPr/>
        </p:nvSpPr>
        <p:spPr>
          <a:xfrm>
            <a:off x="635000" y="7658100"/>
            <a:ext cx="14732000" cy="482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buNone/>
            </a:pPr>
            <a:r>
              <a:rPr lang="en-US" altLang="en-US" sz="1900" b="1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dispute is not only who can access the data, but who captures the value created from it.</a:t>
            </a:r>
            <a:endParaRPr lang="en-US" sz="1900" dirty="0"/>
          </a:p>
        </p:txBody>
      </p:sp>
      <p:sp>
        <p:nvSpPr>
          <p:cNvPr id="20" name="source-note"/>
          <p:cNvSpPr/>
          <p:nvPr/>
        </p:nvSpPr>
        <p:spPr>
          <a:xfrm>
            <a:off x="508000" y="8661400"/>
            <a:ext cx="137160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2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Sources: conversation analysis; Direct Driller report of the Groundswell session.</a:t>
            </a:r>
            <a:endParaRPr lang="en-US" sz="1200" dirty="0"/>
          </a:p>
        </p:txBody>
      </p:sp>
      <p:sp>
        <p:nvSpPr>
          <p:cNvPr id="21" name="slide-number"/>
          <p:cNvSpPr/>
          <p:nvPr/>
        </p:nvSpPr>
        <p:spPr>
          <a:xfrm>
            <a:off x="15240000" y="8636000"/>
            <a:ext cx="508000" cy="254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buNone/>
            </a:pPr>
            <a:r>
              <a:rPr lang="en-US" altLang="en-US" sz="12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06</a:t>
            </a:r>
            <a:endParaRPr lang="en-US" sz="1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-title"/>
          <p:cNvSpPr/>
          <p:nvPr/>
        </p:nvSpPr>
        <p:spPr>
          <a:xfrm>
            <a:off x="508000" y="406400"/>
            <a:ext cx="14732000" cy="609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200" b="1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same infrastructure supports two very different futures</a:t>
            </a:r>
            <a:endParaRPr lang="en-US" sz="3200" dirty="0"/>
          </a:p>
        </p:txBody>
      </p:sp>
      <p:sp>
        <p:nvSpPr>
          <p:cNvPr id="3" name="title-rule"/>
          <p:cNvSpPr/>
          <p:nvPr/>
        </p:nvSpPr>
        <p:spPr>
          <a:xfrm>
            <a:off x="508000" y="1219200"/>
            <a:ext cx="15240000" cy="9144"/>
          </a:xfrm>
          <a:prstGeom prst="line">
            <a:avLst/>
          </a:prstGeom>
          <a:ln w="25400">
            <a:solidFill>
              <a:srgbClr val="1E293B"/>
            </a:solidFill>
            <a:prstDash val="solid"/>
          </a:ln>
        </p:spPr>
      </p:sp>
      <p:graphicFrame>
        <p:nvGraphicFramePr>
          <p:cNvPr id="8" name="future-comparison-table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35000" y="1879600"/>
          <a:ext cx="14986000" cy="4953000"/>
        </p:xfrm>
        <a:graphic>
          <a:graphicData uri="http://schemas.openxmlformats.org/drawingml/2006/table">
            <a:tbl>
              <a:tblPr/>
              <a:tblGrid>
                <a:gridCol w="7493000"/>
                <a:gridCol w="7493000"/>
              </a:tblGrid>
              <a:tr h="685801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altLang="en-US" sz="1700" b="1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AHDB’s stated case</a:t>
                      </a:r>
                      <a:endParaRPr lang="en-US" sz="17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254000" marR="254000" marT="177800" marB="177800" anchor="ctr">
                    <a:lnL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1E2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altLang="en-US" sz="1700" b="1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Risks raised in the conversation</a:t>
                      </a:r>
                      <a:endParaRPr lang="en-US" sz="17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254000" marR="254000" marT="177800" marB="177800" anchor="ctr">
                    <a:lnL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1E2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106680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700" b="1" dirty="0">
                          <a:solidFill>
                            <a:srgbClr val="334155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Reuse existing information</a:t>
                      </a:r>
                      <a:endParaRPr lang="en-US" sz="17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  <a:p>
                      <a:pPr algn="ctr" indent="0" marL="0">
                        <a:buNone/>
                      </a:pPr>
                      <a:r>
                        <a:rPr lang="en-US" altLang="en-US" sz="1400" dirty="0">
                          <a:solidFill>
                            <a:srgbClr val="64748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Draw from data already held elsewhere.</a:t>
                      </a:r>
                      <a:endParaRPr lang="en-US" sz="17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254000" marR="254000" marT="177800" marB="177800" anchor="ctr">
                    <a:lnL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1E2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700" b="1" dirty="0">
                          <a:solidFill>
                            <a:srgbClr val="334155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Voluntary can become expected</a:t>
                      </a:r>
                      <a:endParaRPr lang="en-US" sz="17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  <a:p>
                      <a:pPr algn="ctr" indent="0" marL="0">
                        <a:buNone/>
                      </a:pPr>
                      <a:r>
                        <a:rPr lang="en-US" altLang="en-US" sz="1400" dirty="0">
                          <a:solidFill>
                            <a:srgbClr val="64748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A selling point may evolve into standard market practice.</a:t>
                      </a:r>
                      <a:endParaRPr lang="en-US" sz="17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254000" marR="254000" marT="177800" marB="177800" anchor="ctr">
                    <a:lnL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1E2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6680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700" b="1" dirty="0">
                          <a:solidFill>
                            <a:srgbClr val="334155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Reduce duplication and errors</a:t>
                      </a:r>
                      <a:endParaRPr lang="en-US" sz="17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  <a:p>
                      <a:pPr algn="ctr" indent="0" marL="0">
                        <a:buNone/>
                      </a:pPr>
                      <a:r>
                        <a:rPr lang="en-US" altLang="en-US" sz="1400" dirty="0">
                          <a:solidFill>
                            <a:srgbClr val="64748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Enter less and improve consistency.</a:t>
                      </a:r>
                      <a:endParaRPr lang="en-US" sz="17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254000" marR="254000" marT="177800" marB="177800" anchor="ctr">
                    <a:lnL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700" b="1" dirty="0">
                          <a:solidFill>
                            <a:srgbClr val="334155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Aggregation changes bargaining power</a:t>
                      </a:r>
                      <a:endParaRPr lang="en-US" sz="17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  <a:p>
                      <a:pPr algn="ctr" indent="0" marL="0">
                        <a:buNone/>
                      </a:pPr>
                      <a:r>
                        <a:rPr lang="en-US" altLang="en-US" sz="1400" dirty="0">
                          <a:solidFill>
                            <a:srgbClr val="64748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Permission may not preserve the value of combined data.</a:t>
                      </a:r>
                      <a:endParaRPr lang="en-US" sz="17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254000" marR="254000" marT="177800" marB="177800" anchor="ctr">
                    <a:lnL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6680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700" b="1" dirty="0">
                          <a:solidFill>
                            <a:srgbClr val="334155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Farmer approval before sharing</a:t>
                      </a:r>
                      <a:endParaRPr lang="en-US" sz="17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  <a:p>
                      <a:pPr algn="ctr" indent="0" marL="0">
                        <a:buNone/>
                      </a:pPr>
                      <a:r>
                        <a:rPr lang="en-US" altLang="en-US" sz="1400" dirty="0">
                          <a:solidFill>
                            <a:srgbClr val="64748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Choose recipients and withdraw access.</a:t>
                      </a:r>
                      <a:endParaRPr lang="en-US" sz="17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254000" marR="254000" marT="177800" marB="177800" anchor="ctr">
                    <a:lnL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700" b="1" dirty="0">
                          <a:solidFill>
                            <a:srgbClr val="334155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Purposes may expand over time</a:t>
                      </a:r>
                      <a:endParaRPr lang="en-US" sz="17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  <a:p>
                      <a:pPr algn="ctr" indent="0" marL="0">
                        <a:buNone/>
                      </a:pPr>
                      <a:r>
                        <a:rPr lang="en-US" altLang="en-US" sz="1400" dirty="0">
                          <a:solidFill>
                            <a:srgbClr val="64748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Governance can change who uses data and why.</a:t>
                      </a:r>
                      <a:endParaRPr lang="en-US" sz="17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254000" marR="254000" marT="177800" marB="177800" anchor="ctr">
                    <a:lnL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66800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700" b="1" dirty="0">
                          <a:solidFill>
                            <a:srgbClr val="334155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Clearer and more consistent reporting</a:t>
                      </a:r>
                      <a:endParaRPr lang="en-US" sz="17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  <a:p>
                      <a:pPr algn="ctr" indent="0" marL="0">
                        <a:buNone/>
                      </a:pPr>
                      <a:r>
                        <a:rPr lang="en-US" altLang="en-US" sz="1400" dirty="0">
                          <a:solidFill>
                            <a:srgbClr val="64748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Support supply-chain and environmental requests.</a:t>
                      </a:r>
                      <a:endParaRPr lang="en-US" sz="17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254000" marR="254000" marT="177800" marB="177800" anchor="ctr">
                    <a:lnL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altLang="en-US" sz="1700" b="1" dirty="0">
                          <a:solidFill>
                            <a:srgbClr val="334155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Benefits may accrue off farm</a:t>
                      </a:r>
                      <a:endParaRPr lang="en-US" sz="17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  <a:p>
                      <a:pPr algn="ctr" indent="0" marL="0">
                        <a:buNone/>
                      </a:pPr>
                      <a:r>
                        <a:rPr lang="en-US" altLang="en-US" sz="1400" dirty="0">
                          <a:solidFill>
                            <a:srgbClr val="64748B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Supply chains could capture more value than producers.</a:t>
                      </a:r>
                      <a:endParaRPr lang="en-US" sz="170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254000" marR="254000" marT="177800" marB="177800" anchor="ctr">
                    <a:lnL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ahdb-reassurance-band"/>
          <p:cNvSpPr/>
          <p:nvPr/>
        </p:nvSpPr>
        <p:spPr>
          <a:xfrm>
            <a:off x="635000" y="7162800"/>
            <a:ext cx="14986000" cy="812800"/>
          </a:xfrm>
          <a:prstGeom prst="rect">
            <a:avLst/>
          </a:prstGeom>
          <a:solidFill>
            <a:srgbClr val="0F766E"/>
          </a:solidFill>
          <a:ln/>
        </p:spPr>
      </p:sp>
      <p:sp>
        <p:nvSpPr>
          <p:cNvPr id="6" name="ahdb-reassurance-text"/>
          <p:cNvSpPr/>
          <p:nvPr/>
        </p:nvSpPr>
        <p:spPr>
          <a:xfrm>
            <a:off x="990600" y="7353300"/>
            <a:ext cx="14274800" cy="4318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buNone/>
            </a:pPr>
            <a:r>
              <a:rPr lang="en-US" altLang="en-US" sz="20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AHDB later said it has </a:t>
            </a:r>
            <a:r>
              <a:rPr lang="en-US" altLang="en-US" sz="200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“no ambition”</a:t>
            </a:r>
            <a:r>
              <a:rPr lang="en-US" altLang="en-US" sz="20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for FDE to become a mandatory route to market.</a:t>
            </a:r>
            <a:endParaRPr lang="en-US" sz="2000" dirty="0"/>
          </a:p>
        </p:txBody>
      </p:sp>
      <p:sp>
        <p:nvSpPr>
          <p:cNvPr id="7" name="source-note"/>
          <p:cNvSpPr/>
          <p:nvPr/>
        </p:nvSpPr>
        <p:spPr>
          <a:xfrm>
            <a:off x="508000" y="8661400"/>
            <a:ext cx="137160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2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Sources: AHDB public material; Farmers Weekly report of AHDB response; TFF conversation analysis.</a:t>
            </a:r>
            <a:endParaRPr lang="en-US" sz="1200" dirty="0"/>
          </a:p>
        </p:txBody>
      </p:sp>
      <p:sp>
        <p:nvSpPr>
          <p:cNvPr id="4" name="slide-number"/>
          <p:cNvSpPr/>
          <p:nvPr/>
        </p:nvSpPr>
        <p:spPr>
          <a:xfrm>
            <a:off x="15240000" y="8636000"/>
            <a:ext cx="508000" cy="254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buNone/>
            </a:pPr>
            <a:r>
              <a:rPr lang="en-US" altLang="en-US" sz="12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07</a:t>
            </a:r>
            <a:endParaRPr lang="en-US" sz="1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-title"/>
          <p:cNvSpPr/>
          <p:nvPr/>
        </p:nvSpPr>
        <p:spPr>
          <a:xfrm>
            <a:off x="508000" y="406400"/>
            <a:ext cx="14732000" cy="609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200" b="1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Contributors drew clear red lines</a:t>
            </a:r>
            <a:endParaRPr lang="en-US" sz="3200" dirty="0"/>
          </a:p>
        </p:txBody>
      </p:sp>
      <p:sp>
        <p:nvSpPr>
          <p:cNvPr id="3" name="title-rule"/>
          <p:cNvSpPr/>
          <p:nvPr/>
        </p:nvSpPr>
        <p:spPr>
          <a:xfrm>
            <a:off x="508000" y="1219200"/>
            <a:ext cx="15240000" cy="9144"/>
          </a:xfrm>
          <a:prstGeom prst="line">
            <a:avLst/>
          </a:prstGeom>
          <a:ln w="25400">
            <a:solidFill>
              <a:srgbClr val="1E293B"/>
            </a:solidFill>
            <a:prstDash val="solid"/>
          </a:ln>
        </p:spPr>
      </p:sp>
      <p:sp>
        <p:nvSpPr>
          <p:cNvPr id="4" name="column-divider-1"/>
          <p:cNvSpPr/>
          <p:nvPr/>
        </p:nvSpPr>
        <p:spPr>
          <a:xfrm>
            <a:off x="5422900" y="1930400"/>
            <a:ext cx="9144" cy="4953000"/>
          </a:xfrm>
          <a:prstGeom prst="line">
            <a:avLst/>
          </a:prstGeom>
          <a:ln w="12700">
            <a:solidFill>
              <a:srgbClr val="E2E8F0"/>
            </a:solidFill>
            <a:prstDash val="solid"/>
          </a:ln>
        </p:spPr>
      </p:sp>
      <p:sp>
        <p:nvSpPr>
          <p:cNvPr id="5" name="column-divider-2"/>
          <p:cNvSpPr/>
          <p:nvPr/>
        </p:nvSpPr>
        <p:spPr>
          <a:xfrm>
            <a:off x="10439400" y="1930400"/>
            <a:ext cx="9144" cy="4953000"/>
          </a:xfrm>
          <a:prstGeom prst="line">
            <a:avLst/>
          </a:prstGeom>
          <a:ln w="12700">
            <a:solidFill>
              <a:srgbClr val="E2E8F0"/>
            </a:solidFill>
            <a:prstDash val="solid"/>
          </a:ln>
        </p:spPr>
      </p:sp>
      <p:sp>
        <p:nvSpPr>
          <p:cNvPr id="6" name="quote-mark-1"/>
          <p:cNvSpPr/>
          <p:nvPr/>
        </p:nvSpPr>
        <p:spPr>
          <a:xfrm>
            <a:off x="698500" y="1879600"/>
            <a:ext cx="889000" cy="914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7000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“</a:t>
            </a:r>
            <a:endParaRPr lang="en-US" sz="7000" dirty="0"/>
          </a:p>
        </p:txBody>
      </p:sp>
      <p:sp>
        <p:nvSpPr>
          <p:cNvPr id="7" name="quote-1"/>
          <p:cNvSpPr/>
          <p:nvPr/>
        </p:nvSpPr>
        <p:spPr>
          <a:xfrm>
            <a:off x="889000" y="2768600"/>
            <a:ext cx="4191000" cy="2921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3250"/>
              </a:lnSpc>
              <a:buNone/>
            </a:pPr>
            <a:r>
              <a:rPr lang="en-US" altLang="en-US" sz="2500" b="1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Condition of trade is an absolute red line for me.</a:t>
            </a:r>
            <a:endParaRPr lang="en-US" sz="2500" dirty="0"/>
          </a:p>
        </p:txBody>
      </p:sp>
      <p:sp>
        <p:nvSpPr>
          <p:cNvPr id="8" name="quote-1-attribution"/>
          <p:cNvSpPr/>
          <p:nvPr/>
        </p:nvSpPr>
        <p:spPr>
          <a:xfrm>
            <a:off x="889000" y="5918200"/>
            <a:ext cx="4191000" cy="355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500" b="1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ajd132</a:t>
            </a:r>
            <a:r>
              <a:rPr lang="en-US" altLang="en-US" sz="15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 •  TFF contributor</a:t>
            </a:r>
            <a:endParaRPr lang="en-US" sz="1500" dirty="0"/>
          </a:p>
        </p:txBody>
      </p:sp>
      <p:sp>
        <p:nvSpPr>
          <p:cNvPr id="9" name="quote-1-theme"/>
          <p:cNvSpPr/>
          <p:nvPr/>
        </p:nvSpPr>
        <p:spPr>
          <a:xfrm>
            <a:off x="889000" y="6426200"/>
            <a:ext cx="4191000" cy="304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300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VOLUNTARINESS</a:t>
            </a:r>
            <a:endParaRPr lang="en-US" sz="1300" dirty="0"/>
          </a:p>
        </p:txBody>
      </p:sp>
      <p:sp>
        <p:nvSpPr>
          <p:cNvPr id="10" name="quote-mark-2"/>
          <p:cNvSpPr/>
          <p:nvPr/>
        </p:nvSpPr>
        <p:spPr>
          <a:xfrm>
            <a:off x="5715000" y="1879600"/>
            <a:ext cx="889000" cy="914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7000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“</a:t>
            </a:r>
            <a:endParaRPr lang="en-US" sz="7000" dirty="0"/>
          </a:p>
        </p:txBody>
      </p:sp>
      <p:sp>
        <p:nvSpPr>
          <p:cNvPr id="11" name="quote-2"/>
          <p:cNvSpPr/>
          <p:nvPr/>
        </p:nvSpPr>
        <p:spPr>
          <a:xfrm>
            <a:off x="5905500" y="2768600"/>
            <a:ext cx="4191000" cy="2921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2860"/>
              </a:lnSpc>
              <a:buNone/>
            </a:pPr>
            <a:r>
              <a:rPr lang="en-US" altLang="en-US" sz="2200" b="1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What would start out as a choice with a possible financial return would most likely end up as something that will have to be adhered to in future.</a:t>
            </a:r>
            <a:endParaRPr lang="en-US" sz="2200" dirty="0"/>
          </a:p>
        </p:txBody>
      </p:sp>
      <p:sp>
        <p:nvSpPr>
          <p:cNvPr id="12" name="quote-2-attribution"/>
          <p:cNvSpPr/>
          <p:nvPr/>
        </p:nvSpPr>
        <p:spPr>
          <a:xfrm>
            <a:off x="5905500" y="5918200"/>
            <a:ext cx="4191000" cy="355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500" b="1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Purbeck</a:t>
            </a:r>
            <a:r>
              <a:rPr lang="en-US" altLang="en-US" sz="15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 •  TFF contributor</a:t>
            </a:r>
            <a:endParaRPr lang="en-US" sz="1500" dirty="0"/>
          </a:p>
        </p:txBody>
      </p:sp>
      <p:sp>
        <p:nvSpPr>
          <p:cNvPr id="13" name="quote-2-theme"/>
          <p:cNvSpPr/>
          <p:nvPr/>
        </p:nvSpPr>
        <p:spPr>
          <a:xfrm>
            <a:off x="5905500" y="6426200"/>
            <a:ext cx="4191000" cy="304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300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MISSION CREEP</a:t>
            </a:r>
            <a:endParaRPr lang="en-US" sz="1300" dirty="0"/>
          </a:p>
        </p:txBody>
      </p:sp>
      <p:sp>
        <p:nvSpPr>
          <p:cNvPr id="14" name="quote-mark-3"/>
          <p:cNvSpPr/>
          <p:nvPr/>
        </p:nvSpPr>
        <p:spPr>
          <a:xfrm>
            <a:off x="10731500" y="1879600"/>
            <a:ext cx="889000" cy="914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7000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“</a:t>
            </a:r>
            <a:endParaRPr lang="en-US" sz="7000" dirty="0"/>
          </a:p>
        </p:txBody>
      </p:sp>
      <p:sp>
        <p:nvSpPr>
          <p:cNvPr id="15" name="quote-3"/>
          <p:cNvSpPr/>
          <p:nvPr/>
        </p:nvSpPr>
        <p:spPr>
          <a:xfrm>
            <a:off x="10922000" y="2768600"/>
            <a:ext cx="4191000" cy="2921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ts val="3120"/>
              </a:lnSpc>
              <a:buNone/>
            </a:pPr>
            <a:r>
              <a:rPr lang="en-US" altLang="en-US" sz="2400" b="1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Data exchange isn’t a bad thing, but farmer control and permission is absolutely vital.</a:t>
            </a:r>
            <a:endParaRPr lang="en-US" sz="2400" dirty="0"/>
          </a:p>
        </p:txBody>
      </p:sp>
      <p:sp>
        <p:nvSpPr>
          <p:cNvPr id="16" name="quote-3-attribution"/>
          <p:cNvSpPr/>
          <p:nvPr/>
        </p:nvSpPr>
        <p:spPr>
          <a:xfrm>
            <a:off x="10922000" y="5918200"/>
            <a:ext cx="4191000" cy="584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altLang="en-US" sz="1500" b="1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William Scale</a:t>
            </a:r>
            <a:endParaRPr lang="en-US" sz="1500" dirty="0"/>
          </a:p>
          <a:p>
            <a:pPr algn="l" indent="0" marL="0">
              <a:buNone/>
            </a:pPr>
            <a:r>
              <a:rPr lang="en-US" altLang="en-US" sz="13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quoted by Farmers Weekly</a:t>
            </a:r>
            <a:endParaRPr lang="en-US" sz="1500" dirty="0"/>
          </a:p>
        </p:txBody>
      </p:sp>
      <p:sp>
        <p:nvSpPr>
          <p:cNvPr id="17" name="quote-3-theme"/>
          <p:cNvSpPr/>
          <p:nvPr/>
        </p:nvSpPr>
        <p:spPr>
          <a:xfrm>
            <a:off x="10922000" y="6553200"/>
            <a:ext cx="4191000" cy="3048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300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FARMER CONTROL</a:t>
            </a:r>
            <a:endParaRPr lang="en-US" sz="1300" dirty="0"/>
          </a:p>
        </p:txBody>
      </p:sp>
      <p:sp>
        <p:nvSpPr>
          <p:cNvPr id="18" name="interpretation-band"/>
          <p:cNvSpPr/>
          <p:nvPr/>
        </p:nvSpPr>
        <p:spPr>
          <a:xfrm>
            <a:off x="698500" y="7188200"/>
            <a:ext cx="14414500" cy="787400"/>
          </a:xfrm>
          <a:prstGeom prst="rect">
            <a:avLst/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9" name="interpretation-text"/>
          <p:cNvSpPr/>
          <p:nvPr/>
        </p:nvSpPr>
        <p:spPr>
          <a:xfrm>
            <a:off x="1016000" y="7378700"/>
            <a:ext cx="13779500" cy="4064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buNone/>
            </a:pPr>
            <a:r>
              <a:rPr lang="en-US" altLang="en-US" sz="19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red lines were consistent: choice must remain real, purpose must remain bounded, and control must survive commercial pressure.</a:t>
            </a:r>
            <a:endParaRPr lang="en-US" sz="1900" dirty="0"/>
          </a:p>
        </p:txBody>
      </p:sp>
      <p:sp>
        <p:nvSpPr>
          <p:cNvPr id="20" name="source-note"/>
          <p:cNvSpPr/>
          <p:nvPr/>
        </p:nvSpPr>
        <p:spPr>
          <a:xfrm>
            <a:off x="508000" y="8661400"/>
            <a:ext cx="137160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2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Sources: supplied TFF conversation export; Farmers Weekly, 11 August 2026.</a:t>
            </a:r>
            <a:endParaRPr lang="en-US" sz="1200" dirty="0"/>
          </a:p>
        </p:txBody>
      </p:sp>
      <p:sp>
        <p:nvSpPr>
          <p:cNvPr id="21" name="slide-number"/>
          <p:cNvSpPr/>
          <p:nvPr/>
        </p:nvSpPr>
        <p:spPr>
          <a:xfrm>
            <a:off x="15240000" y="8636000"/>
            <a:ext cx="508000" cy="254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buNone/>
            </a:pPr>
            <a:r>
              <a:rPr lang="en-US" altLang="en-US" sz="12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08</a:t>
            </a:r>
            <a:endParaRPr lang="en-US" sz="1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-title"/>
          <p:cNvSpPr/>
          <p:nvPr/>
        </p:nvSpPr>
        <p:spPr>
          <a:xfrm>
            <a:off x="508000" y="406400"/>
            <a:ext cx="14732000" cy="609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200" b="1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Concern persisted rather than fading with discussion</a:t>
            </a:r>
            <a:endParaRPr lang="en-US" sz="3200" dirty="0"/>
          </a:p>
        </p:txBody>
      </p:sp>
      <p:sp>
        <p:nvSpPr>
          <p:cNvPr id="3" name="title-rule"/>
          <p:cNvSpPr/>
          <p:nvPr/>
        </p:nvSpPr>
        <p:spPr>
          <a:xfrm>
            <a:off x="508000" y="1219200"/>
            <a:ext cx="15240000" cy="9144"/>
          </a:xfrm>
          <a:prstGeom prst="line">
            <a:avLst/>
          </a:prstGeom>
          <a:ln w="25400">
            <a:solidFill>
              <a:srgbClr val="1E293B"/>
            </a:solidFill>
            <a:prstDash val="solid"/>
          </a:ln>
        </p:spPr>
      </p:sp>
      <p:graphicFrame>
        <p:nvGraphicFramePr>
          <p:cNvPr id="4" name="daily-sentiment-chart" descr=""/>
          <p:cNvGraphicFramePr/>
          <p:nvPr/>
        </p:nvGraphicFramePr>
        <p:xfrm>
          <a:off x="635000" y="1752600"/>
          <a:ext cx="14986000" cy="5080000"/>
        </p:xfrm>
        <a:graphic xmlns:a="http://schemas.openxmlformats.org/drawingml/2006/main">
          <a:graphicData uri="http://schemas.openxmlformats.org/drawingml/2006/chart">
            <c:chart xmlns:c="http://schemas.openxmlformats.org/drawingml/2006/chart" r:id="rId1"/>
          </a:graphicData>
        </a:graphic>
      </p:graphicFrame>
      <p:sp>
        <p:nvSpPr>
          <p:cNvPr id="5" name="annotation-top-rule"/>
          <p:cNvSpPr/>
          <p:nvPr/>
        </p:nvSpPr>
        <p:spPr>
          <a:xfrm>
            <a:off x="698500" y="7073900"/>
            <a:ext cx="14414500" cy="9144"/>
          </a:xfrm>
          <a:prstGeom prst="line">
            <a:avLst/>
          </a:prstGeom>
          <a:ln w="12700">
            <a:solidFill>
              <a:srgbClr val="E2E8F0"/>
            </a:solidFill>
            <a:prstDash val="solid"/>
          </a:ln>
        </p:spPr>
      </p:sp>
      <p:sp>
        <p:nvSpPr>
          <p:cNvPr id="6" name="opening-annotation"/>
          <p:cNvSpPr/>
          <p:nvPr/>
        </p:nvSpPr>
        <p:spPr>
          <a:xfrm>
            <a:off x="825500" y="7315200"/>
            <a:ext cx="4191000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altLang="en-US" sz="1700" b="1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Opening day:</a:t>
            </a:r>
            <a:r>
              <a:rPr lang="en-US" altLang="en-US" sz="17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85.7% negative</a:t>
            </a:r>
            <a:endParaRPr lang="en-US" sz="1700" dirty="0"/>
          </a:p>
        </p:txBody>
      </p:sp>
      <p:sp>
        <p:nvSpPr>
          <p:cNvPr id="7" name="annotation-divider-1"/>
          <p:cNvSpPr/>
          <p:nvPr/>
        </p:nvSpPr>
        <p:spPr>
          <a:xfrm>
            <a:off x="5461000" y="7289800"/>
            <a:ext cx="9144" cy="635000"/>
          </a:xfrm>
          <a:prstGeom prst="line">
            <a:avLst/>
          </a:prstGeom>
          <a:ln w="12700">
            <a:solidFill>
              <a:srgbClr val="E2E8F0"/>
            </a:solidFill>
            <a:prstDash val="solid"/>
          </a:ln>
        </p:spPr>
      </p:sp>
      <p:sp>
        <p:nvSpPr>
          <p:cNvPr id="8" name="peak-annotation"/>
          <p:cNvSpPr/>
          <p:nvPr/>
        </p:nvSpPr>
        <p:spPr>
          <a:xfrm>
            <a:off x="5905500" y="7315200"/>
            <a:ext cx="4191000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altLang="en-US" sz="1700" b="1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Peak-volume day:</a:t>
            </a:r>
            <a:r>
              <a:rPr lang="en-US" altLang="en-US" sz="17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70.8% negative across 89 contributions</a:t>
            </a:r>
            <a:endParaRPr lang="en-US" sz="1700" dirty="0"/>
          </a:p>
        </p:txBody>
      </p:sp>
      <p:sp>
        <p:nvSpPr>
          <p:cNvPr id="9" name="annotation-divider-2"/>
          <p:cNvSpPr/>
          <p:nvPr/>
        </p:nvSpPr>
        <p:spPr>
          <a:xfrm>
            <a:off x="10604500" y="7289800"/>
            <a:ext cx="9144" cy="635000"/>
          </a:xfrm>
          <a:prstGeom prst="line">
            <a:avLst/>
          </a:prstGeom>
          <a:ln w="12700">
            <a:solidFill>
              <a:srgbClr val="E2E8F0"/>
            </a:solidFill>
            <a:prstDash val="solid"/>
          </a:ln>
        </p:spPr>
      </p:sp>
      <p:sp>
        <p:nvSpPr>
          <p:cNvPr id="10" name="caution-annotation"/>
          <p:cNvSpPr/>
          <p:nvPr/>
        </p:nvSpPr>
        <p:spPr>
          <a:xfrm>
            <a:off x="11049000" y="7239000"/>
            <a:ext cx="3937000" cy="787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altLang="en-US" sz="14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Daily percentages can move sharply when contribution volume is low.</a:t>
            </a:r>
            <a:endParaRPr lang="en-US" sz="1400" dirty="0"/>
          </a:p>
        </p:txBody>
      </p:sp>
      <p:sp>
        <p:nvSpPr>
          <p:cNvPr id="11" name="source-note"/>
          <p:cNvSpPr/>
          <p:nvPr/>
        </p:nvSpPr>
        <p:spPr>
          <a:xfrm>
            <a:off x="508000" y="8661400"/>
            <a:ext cx="137160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2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Source: daily classification of original contribution text; multi-day trend is descriptive, not representative.</a:t>
            </a:r>
            <a:endParaRPr lang="en-US" sz="1200" dirty="0"/>
          </a:p>
        </p:txBody>
      </p:sp>
      <p:sp>
        <p:nvSpPr>
          <p:cNvPr id="12" name="slide-number"/>
          <p:cNvSpPr/>
          <p:nvPr/>
        </p:nvSpPr>
        <p:spPr>
          <a:xfrm>
            <a:off x="15240000" y="8636000"/>
            <a:ext cx="508000" cy="254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buNone/>
            </a:pPr>
            <a:r>
              <a:rPr lang="en-US" altLang="en-US" sz="1200" dirty="0">
                <a:solidFill>
                  <a:srgbClr val="64748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09</a:t>
            </a:r>
            <a:endParaRPr lang="en-US" sz="12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1E293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-title"/>
          <p:cNvSpPr/>
          <p:nvPr/>
        </p:nvSpPr>
        <p:spPr>
          <a:xfrm>
            <a:off x="508000" y="406400"/>
            <a:ext cx="14732000" cy="609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20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unresolved question is who captures the value</a:t>
            </a:r>
            <a:endParaRPr lang="en-US" sz="3200" dirty="0"/>
          </a:p>
        </p:txBody>
      </p:sp>
      <p:sp>
        <p:nvSpPr>
          <p:cNvPr id="3" name="title-rule"/>
          <p:cNvSpPr/>
          <p:nvPr/>
        </p:nvSpPr>
        <p:spPr>
          <a:xfrm>
            <a:off x="508000" y="1219200"/>
            <a:ext cx="15240000" cy="9144"/>
          </a:xfrm>
          <a:prstGeom prst="line">
            <a:avLst/>
          </a:prstGeom>
          <a:ln w="25400">
            <a:solidFill>
              <a:srgbClr val="EA580C"/>
            </a:solidFill>
            <a:prstDash val="solid"/>
          </a:ln>
        </p:spPr>
      </p:sp>
      <p:sp>
        <p:nvSpPr>
          <p:cNvPr id="4" name="purpose-panel"/>
          <p:cNvSpPr/>
          <p:nvPr/>
        </p:nvSpPr>
        <p:spPr>
          <a:xfrm>
            <a:off x="635000" y="1955800"/>
            <a:ext cx="7239000" cy="2311400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5" name="purpose-number"/>
          <p:cNvSpPr/>
          <p:nvPr/>
        </p:nvSpPr>
        <p:spPr>
          <a:xfrm>
            <a:off x="965200" y="2235200"/>
            <a:ext cx="889000" cy="609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600" b="1" dirty="0">
                <a:solidFill>
                  <a:srgbClr val="EA580C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01</a:t>
            </a:r>
            <a:endParaRPr lang="en-US" sz="3600" dirty="0"/>
          </a:p>
        </p:txBody>
      </p:sp>
      <p:sp>
        <p:nvSpPr>
          <p:cNvPr id="6" name="purpose-title"/>
          <p:cNvSpPr/>
          <p:nvPr/>
        </p:nvSpPr>
        <p:spPr>
          <a:xfrm>
            <a:off x="1955800" y="2260600"/>
            <a:ext cx="5461000" cy="482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2500" b="1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Purpose</a:t>
            </a:r>
            <a:endParaRPr lang="en-US" sz="2500" dirty="0"/>
          </a:p>
        </p:txBody>
      </p:sp>
      <p:sp>
        <p:nvSpPr>
          <p:cNvPr id="7" name="purpose-text"/>
          <p:cNvSpPr/>
          <p:nvPr/>
        </p:nvSpPr>
        <p:spPr>
          <a:xfrm>
            <a:off x="965200" y="2971800"/>
            <a:ext cx="6451600" cy="965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375"/>
              </a:lnSpc>
              <a:buNone/>
            </a:pPr>
            <a:r>
              <a:rPr lang="en-US" altLang="en-US" sz="19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Publish durable limits on </a:t>
            </a:r>
            <a:r>
              <a:rPr lang="en-US" altLang="en-US" sz="1900" b="1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who</a:t>
            </a:r>
            <a:r>
              <a:rPr lang="en-US" altLang="en-US" sz="19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can request data and </a:t>
            </a:r>
            <a:r>
              <a:rPr lang="en-US" altLang="en-US" sz="1900" b="1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for which purposes</a:t>
            </a:r>
            <a:r>
              <a:rPr lang="en-US" altLang="en-US" sz="19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.</a:t>
            </a:r>
            <a:endParaRPr lang="en-US" sz="1900" dirty="0"/>
          </a:p>
        </p:txBody>
      </p:sp>
      <p:sp>
        <p:nvSpPr>
          <p:cNvPr id="8" name="consent-panel"/>
          <p:cNvSpPr/>
          <p:nvPr/>
        </p:nvSpPr>
        <p:spPr>
          <a:xfrm>
            <a:off x="8382000" y="1955800"/>
            <a:ext cx="7239000" cy="2311400"/>
          </a:xfrm>
          <a:prstGeom prst="rect">
            <a:avLst/>
          </a:prstGeom>
          <a:solidFill>
            <a:srgbClr val="F1F5F9"/>
          </a:solidFill>
          <a:ln/>
        </p:spPr>
      </p:sp>
      <p:sp>
        <p:nvSpPr>
          <p:cNvPr id="9" name="consent-number"/>
          <p:cNvSpPr/>
          <p:nvPr/>
        </p:nvSpPr>
        <p:spPr>
          <a:xfrm>
            <a:off x="8712200" y="2235200"/>
            <a:ext cx="889000" cy="609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600" b="1" dirty="0">
                <a:solidFill>
                  <a:srgbClr val="0F766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02</a:t>
            </a:r>
            <a:endParaRPr lang="en-US" sz="3600" dirty="0"/>
          </a:p>
        </p:txBody>
      </p:sp>
      <p:sp>
        <p:nvSpPr>
          <p:cNvPr id="10" name="consent-title"/>
          <p:cNvSpPr/>
          <p:nvPr/>
        </p:nvSpPr>
        <p:spPr>
          <a:xfrm>
            <a:off x="9702800" y="2260600"/>
            <a:ext cx="5461000" cy="482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2500" b="1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Consent</a:t>
            </a:r>
            <a:endParaRPr lang="en-US" sz="2500" dirty="0"/>
          </a:p>
        </p:txBody>
      </p:sp>
      <p:sp>
        <p:nvSpPr>
          <p:cNvPr id="11" name="consent-text"/>
          <p:cNvSpPr/>
          <p:nvPr/>
        </p:nvSpPr>
        <p:spPr>
          <a:xfrm>
            <a:off x="8712200" y="2971800"/>
            <a:ext cx="6451600" cy="965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375"/>
              </a:lnSpc>
              <a:buNone/>
            </a:pPr>
            <a:r>
              <a:rPr lang="en-US" altLang="en-US" sz="19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Make approval </a:t>
            </a:r>
            <a:r>
              <a:rPr lang="en-US" altLang="en-US" sz="1900" b="1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specific, revocable and visible</a:t>
            </a:r>
            <a:r>
              <a:rPr lang="en-US" altLang="en-US" sz="19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in a complete audit trail.</a:t>
            </a:r>
            <a:endParaRPr lang="en-US" sz="1900" dirty="0"/>
          </a:p>
        </p:txBody>
      </p:sp>
      <p:sp>
        <p:nvSpPr>
          <p:cNvPr id="12" name="rights-panel"/>
          <p:cNvSpPr/>
          <p:nvPr/>
        </p:nvSpPr>
        <p:spPr>
          <a:xfrm>
            <a:off x="635000" y="4495800"/>
            <a:ext cx="7239000" cy="2311400"/>
          </a:xfrm>
          <a:prstGeom prst="rect">
            <a:avLst/>
          </a:prstGeom>
          <a:solidFill>
            <a:srgbClr val="F1F5F9"/>
          </a:solidFill>
          <a:ln/>
        </p:spPr>
      </p:sp>
      <p:sp>
        <p:nvSpPr>
          <p:cNvPr id="13" name="rights-number"/>
          <p:cNvSpPr/>
          <p:nvPr/>
        </p:nvSpPr>
        <p:spPr>
          <a:xfrm>
            <a:off x="965200" y="4775200"/>
            <a:ext cx="889000" cy="609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600" b="1" dirty="0">
                <a:solidFill>
                  <a:srgbClr val="0F766E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03</a:t>
            </a:r>
            <a:endParaRPr lang="en-US" sz="3600" dirty="0"/>
          </a:p>
        </p:txBody>
      </p:sp>
      <p:sp>
        <p:nvSpPr>
          <p:cNvPr id="14" name="rights-title"/>
          <p:cNvSpPr/>
          <p:nvPr/>
        </p:nvSpPr>
        <p:spPr>
          <a:xfrm>
            <a:off x="1955800" y="4800600"/>
            <a:ext cx="5461000" cy="482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2500" b="1" dirty="0">
                <a:solidFill>
                  <a:srgbClr val="1E293B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Rights</a:t>
            </a:r>
            <a:endParaRPr lang="en-US" sz="2500" dirty="0"/>
          </a:p>
        </p:txBody>
      </p:sp>
      <p:sp>
        <p:nvSpPr>
          <p:cNvPr id="15" name="rights-text"/>
          <p:cNvSpPr/>
          <p:nvPr/>
        </p:nvSpPr>
        <p:spPr>
          <a:xfrm>
            <a:off x="965200" y="5511800"/>
            <a:ext cx="6451600" cy="965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375"/>
              </a:lnSpc>
              <a:buNone/>
            </a:pPr>
            <a:r>
              <a:rPr lang="en-US" altLang="en-US" sz="19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Separate access permission from rights to </a:t>
            </a:r>
            <a:r>
              <a:rPr lang="en-US" altLang="en-US" sz="1900" b="1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aggregate, benchmark, resell or reuse</a:t>
            </a:r>
            <a:r>
              <a:rPr lang="en-US" altLang="en-US" sz="1900" dirty="0">
                <a:solidFill>
                  <a:srgbClr val="33415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data.</a:t>
            </a:r>
            <a:endParaRPr lang="en-US" sz="1900" dirty="0"/>
          </a:p>
        </p:txBody>
      </p:sp>
      <p:sp>
        <p:nvSpPr>
          <p:cNvPr id="16" name="value-panel"/>
          <p:cNvSpPr/>
          <p:nvPr/>
        </p:nvSpPr>
        <p:spPr>
          <a:xfrm>
            <a:off x="8382000" y="4495800"/>
            <a:ext cx="7239000" cy="2311400"/>
          </a:xfrm>
          <a:prstGeom prst="rect">
            <a:avLst/>
          </a:prstGeom>
          <a:solidFill>
            <a:srgbClr val="EA580C"/>
          </a:solidFill>
          <a:ln/>
        </p:spPr>
      </p:sp>
      <p:sp>
        <p:nvSpPr>
          <p:cNvPr id="17" name="value-number"/>
          <p:cNvSpPr/>
          <p:nvPr/>
        </p:nvSpPr>
        <p:spPr>
          <a:xfrm>
            <a:off x="8712200" y="4775200"/>
            <a:ext cx="889000" cy="609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360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04</a:t>
            </a:r>
            <a:endParaRPr lang="en-US" sz="3600" dirty="0"/>
          </a:p>
        </p:txBody>
      </p:sp>
      <p:sp>
        <p:nvSpPr>
          <p:cNvPr id="18" name="value-title"/>
          <p:cNvSpPr/>
          <p:nvPr/>
        </p:nvSpPr>
        <p:spPr>
          <a:xfrm>
            <a:off x="9702800" y="4800600"/>
            <a:ext cx="5461000" cy="482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250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Value &amp; oversight</a:t>
            </a:r>
            <a:endParaRPr lang="en-US" sz="2500" dirty="0"/>
          </a:p>
        </p:txBody>
      </p:sp>
      <p:sp>
        <p:nvSpPr>
          <p:cNvPr id="19" name="value-text"/>
          <p:cNvSpPr/>
          <p:nvPr/>
        </p:nvSpPr>
        <p:spPr>
          <a:xfrm>
            <a:off x="8712200" y="5511800"/>
            <a:ext cx="6451600" cy="965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375"/>
              </a:lnSpc>
              <a:buNone/>
            </a:pPr>
            <a:r>
              <a:rPr lang="en-US" altLang="en-US" sz="19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Define payment, cost sharing and independent oversight </a:t>
            </a:r>
            <a:r>
              <a:rPr lang="en-US" altLang="en-US" sz="190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before wider rollout</a:t>
            </a:r>
            <a:r>
              <a:rPr lang="en-US" altLang="en-US" sz="19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.</a:t>
            </a:r>
            <a:endParaRPr lang="en-US" sz="1900" dirty="0"/>
          </a:p>
        </p:txBody>
      </p:sp>
      <p:sp>
        <p:nvSpPr>
          <p:cNvPr id="20" name="closing-statement"/>
          <p:cNvSpPr/>
          <p:nvPr/>
        </p:nvSpPr>
        <p:spPr>
          <a:xfrm>
            <a:off x="889000" y="7137400"/>
            <a:ext cx="144780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lnSpc>
                <a:spcPts val="2750"/>
              </a:lnSpc>
              <a:buNone/>
            </a:pPr>
            <a:r>
              <a:rPr lang="en-US" altLang="en-US" sz="220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FDE’s technical case is credible.</a:t>
            </a:r>
            <a:r>
              <a:rPr lang="en-US" altLang="en-US" sz="22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Adoption will depend on whether governance protects voluntariness, bargaining power and a fair share of the value created from farm data.</a:t>
            </a:r>
            <a:endParaRPr lang="en-US" sz="2200" dirty="0"/>
          </a:p>
        </p:txBody>
      </p:sp>
      <p:sp>
        <p:nvSpPr>
          <p:cNvPr id="21" name="source-link"/>
          <p:cNvSpPr/>
          <p:nvPr/>
        </p:nvSpPr>
        <p:spPr>
          <a:xfrm>
            <a:off x="508000" y="8661400"/>
            <a:ext cx="11430000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buNone/>
            </a:pPr>
            <a:r>
              <a:rPr lang="en-US" altLang="en-US" sz="1200" u="sng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  <a:hlinkClick r:id="rId1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Read the full source conversation on The Farming Forum</a:t>
            </a:r>
            <a:endParaRPr lang="en-US" sz="1200" dirty="0"/>
          </a:p>
        </p:txBody>
      </p:sp>
      <p:sp>
        <p:nvSpPr>
          <p:cNvPr id="22" name="slide-number"/>
          <p:cNvSpPr/>
          <p:nvPr/>
        </p:nvSpPr>
        <p:spPr>
          <a:xfrm>
            <a:off x="15240000" y="8636000"/>
            <a:ext cx="508000" cy="2540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buNone/>
            </a:pPr>
            <a:r>
              <a:rPr lang="en-US" altLang="en-US" sz="12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10</a:t>
            </a:r>
            <a:endParaRPr lang="en-US" sz="1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Manus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Farm Data Exchange: the trust gap behind the technology</dc:title>
  <dc:subject>Farm Data Exchange: the trust gap behind the technology</dc:subject>
  <dc:creator>Manus</dc:creator>
  <cp:lastModifiedBy>Manus</cp:lastModifiedBy>
  <cp:revision>1</cp:revision>
  <dcterms:created xsi:type="dcterms:W3CDTF">2026-08-26T10:45:05Z</dcterms:created>
  <dcterms:modified xsi:type="dcterms:W3CDTF">2026-08-26T10:45:05Z</dcterms:modified>
</cp:coreProperties>
</file>