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notesMasterIdLst>
    <p:notesMasterId r:id="rId11"/>
  </p:notesMasterIdLst>
  <p:sldSz cx="16256000" cy="9144000"/>
  <p:notesSz cx="9144000" cy="16256000"/>
  <p:embeddedFontLst>
    <p:embeddedFont>
      <p:font typeface="Inter" charset="-122" pitchFamily="34"/>
      <p:regular r:id="rId16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6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hyperlink" Target="https://thefarmingforum.co.uk/index.php?threads/we-are-right-royally-been-ripped-off.441608/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ver-upper"/>
          <p:cNvSpPr/>
          <p:nvPr/>
        </p:nvSpPr>
        <p:spPr>
          <a:xfrm>
            <a:off x="0" y="0"/>
            <a:ext cx="16256000" cy="48260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3" name="cover-title"/>
          <p:cNvSpPr/>
          <p:nvPr/>
        </p:nvSpPr>
        <p:spPr>
          <a:xfrm>
            <a:off x="812800" y="1270000"/>
            <a:ext cx="14605000" cy="13970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altLang="en-US" sz="54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real cost of farm wheels</a:t>
            </a:r>
            <a:endParaRPr lang="en-US" sz="5400" dirty="0"/>
          </a:p>
        </p:txBody>
      </p:sp>
      <p:sp>
        <p:nvSpPr>
          <p:cNvPr id="4" name="cover-subtitle"/>
          <p:cNvSpPr/>
          <p:nvPr/>
        </p:nvSpPr>
        <p:spPr>
          <a:xfrm>
            <a:off x="812800" y="2946400"/>
            <a:ext cx="13716000" cy="736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75"/>
              </a:lnSpc>
              <a:buNone/>
            </a:pPr>
            <a:r>
              <a:rPr lang="en-US" altLang="en-US" sz="2300" dirty="0">
                <a:solidFill>
                  <a:srgbClr val="E2E8F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Vehicle prices, tax and input pressure through 123 TFF contributions</a:t>
            </a:r>
            <a:endParaRPr lang="en-US" sz="2300" dirty="0"/>
          </a:p>
        </p:txBody>
      </p:sp>
      <p:sp>
        <p:nvSpPr>
          <p:cNvPr id="5" name="cover-accent"/>
          <p:cNvSpPr/>
          <p:nvPr/>
        </p:nvSpPr>
        <p:spPr>
          <a:xfrm>
            <a:off x="812800" y="4140200"/>
            <a:ext cx="1905000" cy="1016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6" name="cover-presenter"/>
          <p:cNvSpPr/>
          <p:nvPr/>
        </p:nvSpPr>
        <p:spPr>
          <a:xfrm>
            <a:off x="812800" y="5562600"/>
            <a:ext cx="6350000" cy="431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4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TFF News · Conversation analysis</a:t>
            </a:r>
            <a:endParaRPr lang="en-US" sz="2400" dirty="0"/>
          </a:p>
        </p:txBody>
      </p:sp>
      <p:sp>
        <p:nvSpPr>
          <p:cNvPr id="7" name="cover-date"/>
          <p:cNvSpPr/>
          <p:nvPr/>
        </p:nvSpPr>
        <p:spPr>
          <a:xfrm>
            <a:off x="812800" y="6273800"/>
            <a:ext cx="45720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9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27 August 2026</a:t>
            </a:r>
            <a:endParaRPr lang="en-US" sz="1900" dirty="0"/>
          </a:p>
        </p:txBody>
      </p:sp>
      <p:sp>
        <p:nvSpPr>
          <p:cNvPr id="8" name="cover-bottom-rule"/>
          <p:cNvSpPr/>
          <p:nvPr/>
        </p:nvSpPr>
        <p:spPr>
          <a:xfrm>
            <a:off x="812800" y="7620000"/>
            <a:ext cx="14630400" cy="9144"/>
          </a:xfrm>
          <a:prstGeom prst="line">
            <a:avLst/>
          </a:prstGeom>
          <a:ln w="25400">
            <a:solidFill>
              <a:srgbClr val="E2E8F0"/>
            </a:solidFill>
            <a:prstDash val="solid"/>
          </a:ln>
        </p:spPr>
      </p:sp>
      <p:sp>
        <p:nvSpPr>
          <p:cNvPr id="9" name="cover-brand"/>
          <p:cNvSpPr/>
          <p:nvPr/>
        </p:nvSpPr>
        <p:spPr>
          <a:xfrm>
            <a:off x="812800" y="7937500"/>
            <a:ext cx="5080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Agricultural business intelligence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0" y="0"/>
            <a:ext cx="16256000" cy="508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3" name="slide-title"/>
          <p:cNvSpPr/>
          <p:nvPr/>
        </p:nvSpPr>
        <p:spPr>
          <a:xfrm>
            <a:off x="812800" y="482600"/>
            <a:ext cx="13335000" cy="660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One claim triggered a wider cost debate</a:t>
            </a:r>
            <a:endParaRPr lang="en-US" sz="3200" dirty="0"/>
          </a:p>
        </p:txBody>
      </p:sp>
      <p:sp>
        <p:nvSpPr>
          <p:cNvPr id="4" name="slide-kicker"/>
          <p:cNvSpPr/>
          <p:nvPr/>
        </p:nvSpPr>
        <p:spPr>
          <a:xfrm>
            <a:off x="812800" y="1168400"/>
            <a:ext cx="13335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Conversation activity · 10–16 August 2026</a:t>
            </a:r>
            <a:endParaRPr lang="en-US" sz="1400" dirty="0"/>
          </a:p>
        </p:txBody>
      </p:sp>
      <p:sp>
        <p:nvSpPr>
          <p:cNvPr id="5" name="kpi-contributions-card"/>
          <p:cNvSpPr/>
          <p:nvPr/>
        </p:nvSpPr>
        <p:spPr>
          <a:xfrm>
            <a:off x="812800" y="1676400"/>
            <a:ext cx="3403600" cy="172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6" name="kpi-contributions"/>
          <p:cNvSpPr/>
          <p:nvPr/>
        </p:nvSpPr>
        <p:spPr>
          <a:xfrm>
            <a:off x="1066800" y="1917700"/>
            <a:ext cx="2895600" cy="685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2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123</a:t>
            </a:r>
            <a:endParaRPr lang="en-US" sz="4200" dirty="0"/>
          </a:p>
        </p:txBody>
      </p:sp>
      <p:sp>
        <p:nvSpPr>
          <p:cNvPr id="7" name="kpi-contributions-label"/>
          <p:cNvSpPr/>
          <p:nvPr/>
        </p:nvSpPr>
        <p:spPr>
          <a:xfrm>
            <a:off x="1066800" y="2717800"/>
            <a:ext cx="28956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visible contributions</a:t>
            </a:r>
            <a:endParaRPr lang="en-US" sz="1800" dirty="0"/>
          </a:p>
        </p:txBody>
      </p:sp>
      <p:sp>
        <p:nvSpPr>
          <p:cNvPr id="8" name="kpi-views-card"/>
          <p:cNvSpPr/>
          <p:nvPr/>
        </p:nvSpPr>
        <p:spPr>
          <a:xfrm>
            <a:off x="4419600" y="1676400"/>
            <a:ext cx="3403600" cy="172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kpi-views"/>
          <p:cNvSpPr/>
          <p:nvPr/>
        </p:nvSpPr>
        <p:spPr>
          <a:xfrm>
            <a:off x="4673600" y="1917700"/>
            <a:ext cx="2895600" cy="685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4,668</a:t>
            </a:r>
            <a:endParaRPr lang="en-US" sz="4200" dirty="0"/>
          </a:p>
        </p:txBody>
      </p:sp>
      <p:sp>
        <p:nvSpPr>
          <p:cNvPr id="10" name="kpi-views-label"/>
          <p:cNvSpPr/>
          <p:nvPr/>
        </p:nvSpPr>
        <p:spPr>
          <a:xfrm>
            <a:off x="4673600" y="2717800"/>
            <a:ext cx="28956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TFF views</a:t>
            </a:r>
            <a:endParaRPr lang="en-US" sz="1800" dirty="0"/>
          </a:p>
        </p:txBody>
      </p:sp>
      <p:sp>
        <p:nvSpPr>
          <p:cNvPr id="11" name="kpi-reactions-card"/>
          <p:cNvSpPr/>
          <p:nvPr/>
        </p:nvSpPr>
        <p:spPr>
          <a:xfrm>
            <a:off x="8026400" y="1676400"/>
            <a:ext cx="3403600" cy="172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2" name="kpi-reactions"/>
          <p:cNvSpPr/>
          <p:nvPr/>
        </p:nvSpPr>
        <p:spPr>
          <a:xfrm>
            <a:off x="8280400" y="1917700"/>
            <a:ext cx="2895600" cy="685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323</a:t>
            </a:r>
            <a:endParaRPr lang="en-US" sz="4200" dirty="0"/>
          </a:p>
        </p:txBody>
      </p:sp>
      <p:sp>
        <p:nvSpPr>
          <p:cNvPr id="13" name="kpi-reactions-label"/>
          <p:cNvSpPr/>
          <p:nvPr/>
        </p:nvSpPr>
        <p:spPr>
          <a:xfrm>
            <a:off x="8280400" y="2717800"/>
            <a:ext cx="28956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reactions</a:t>
            </a:r>
            <a:endParaRPr lang="en-US" sz="1800" dirty="0"/>
          </a:p>
        </p:txBody>
      </p:sp>
      <p:sp>
        <p:nvSpPr>
          <p:cNvPr id="14" name="kpi-average-card"/>
          <p:cNvSpPr/>
          <p:nvPr/>
        </p:nvSpPr>
        <p:spPr>
          <a:xfrm>
            <a:off x="11633200" y="1676400"/>
            <a:ext cx="3403600" cy="172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5" name="kpi-average"/>
          <p:cNvSpPr/>
          <p:nvPr/>
        </p:nvSpPr>
        <p:spPr>
          <a:xfrm>
            <a:off x="11887200" y="1917700"/>
            <a:ext cx="2895600" cy="685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2.63</a:t>
            </a:r>
            <a:endParaRPr lang="en-US" sz="4200" dirty="0"/>
          </a:p>
        </p:txBody>
      </p:sp>
      <p:sp>
        <p:nvSpPr>
          <p:cNvPr id="16" name="kpi-average-label"/>
          <p:cNvSpPr/>
          <p:nvPr/>
        </p:nvSpPr>
        <p:spPr>
          <a:xfrm>
            <a:off x="11887200" y="2717800"/>
            <a:ext cx="28956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average reactions</a:t>
            </a:r>
            <a:endParaRPr lang="en-US" sz="1800" dirty="0"/>
          </a:p>
        </p:txBody>
      </p:sp>
      <p:sp>
        <p:nvSpPr>
          <p:cNvPr id="17" name="arc-title"/>
          <p:cNvSpPr/>
          <p:nvPr/>
        </p:nvSpPr>
        <p:spPr>
          <a:xfrm>
            <a:off x="812800" y="4013200"/>
            <a:ext cx="5334000" cy="457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4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How the conversation widened</a:t>
            </a:r>
            <a:endParaRPr lang="en-US" sz="2400" dirty="0"/>
          </a:p>
        </p:txBody>
      </p:sp>
      <p:sp>
        <p:nvSpPr>
          <p:cNvPr id="18" name="arc-price-card"/>
          <p:cNvSpPr/>
          <p:nvPr/>
        </p:nvSpPr>
        <p:spPr>
          <a:xfrm>
            <a:off x="812800" y="4724400"/>
            <a:ext cx="3403600" cy="21336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9" name="arc-price-number"/>
          <p:cNvSpPr/>
          <p:nvPr/>
        </p:nvSpPr>
        <p:spPr>
          <a:xfrm>
            <a:off x="1066800" y="4978400"/>
            <a:ext cx="558800" cy="431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4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</a:t>
            </a:r>
            <a:endParaRPr lang="en-US" sz="2400" dirty="0"/>
          </a:p>
        </p:txBody>
      </p:sp>
      <p:sp>
        <p:nvSpPr>
          <p:cNvPr id="20" name="arc-price-text"/>
          <p:cNvSpPr/>
          <p:nvPr/>
        </p:nvSpPr>
        <p:spPr>
          <a:xfrm>
            <a:off x="1066800" y="5562600"/>
            <a:ext cx="2895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75"/>
              </a:lnSpc>
              <a:buNone/>
            </a:pPr>
            <a:r>
              <a:rPr lang="en-US" altLang="en-US" sz="19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Honda price claim</a:t>
            </a:r>
            <a:endParaRPr lang="en-US" sz="1900" dirty="0"/>
          </a:p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Japan · US · UK</a:t>
            </a:r>
            <a:endParaRPr lang="en-US" sz="1900" dirty="0"/>
          </a:p>
        </p:txBody>
      </p:sp>
      <p:sp>
        <p:nvSpPr>
          <p:cNvPr id="21" name="arc-tax-card"/>
          <p:cNvSpPr/>
          <p:nvPr/>
        </p:nvSpPr>
        <p:spPr>
          <a:xfrm>
            <a:off x="4419600" y="4724400"/>
            <a:ext cx="3403600" cy="21336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2" name="arc-tax-number"/>
          <p:cNvSpPr/>
          <p:nvPr/>
        </p:nvSpPr>
        <p:spPr>
          <a:xfrm>
            <a:off x="4673600" y="4978400"/>
            <a:ext cx="558800" cy="431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4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</a:t>
            </a:r>
            <a:endParaRPr lang="en-US" sz="2400" dirty="0"/>
          </a:p>
        </p:txBody>
      </p:sp>
      <p:sp>
        <p:nvSpPr>
          <p:cNvPr id="23" name="arc-tax-text"/>
          <p:cNvSpPr/>
          <p:nvPr/>
        </p:nvSpPr>
        <p:spPr>
          <a:xfrm>
            <a:off x="4673600" y="5562600"/>
            <a:ext cx="2895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75"/>
              </a:lnSpc>
              <a:buNone/>
            </a:pPr>
            <a:r>
              <a:rPr lang="en-US" altLang="en-US" sz="19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Tax and services</a:t>
            </a:r>
            <a:endParaRPr lang="en-US" sz="1900" dirty="0"/>
          </a:p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public spending buys</a:t>
            </a:r>
            <a:endParaRPr lang="en-US" sz="1900" dirty="0"/>
          </a:p>
        </p:txBody>
      </p:sp>
      <p:sp>
        <p:nvSpPr>
          <p:cNvPr id="24" name="arc-vehicles-card"/>
          <p:cNvSpPr/>
          <p:nvPr/>
        </p:nvSpPr>
        <p:spPr>
          <a:xfrm>
            <a:off x="8026400" y="4724400"/>
            <a:ext cx="3403600" cy="21336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5" name="arc-vehicles-number"/>
          <p:cNvSpPr/>
          <p:nvPr/>
        </p:nvSpPr>
        <p:spPr>
          <a:xfrm>
            <a:off x="8280400" y="4978400"/>
            <a:ext cx="558800" cy="431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4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</a:t>
            </a:r>
            <a:endParaRPr lang="en-US" sz="2400" dirty="0"/>
          </a:p>
        </p:txBody>
      </p:sp>
      <p:sp>
        <p:nvSpPr>
          <p:cNvPr id="26" name="arc-vehicles-text"/>
          <p:cNvSpPr/>
          <p:nvPr/>
        </p:nvSpPr>
        <p:spPr>
          <a:xfrm>
            <a:off x="8280400" y="5562600"/>
            <a:ext cx="2895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75"/>
              </a:lnSpc>
              <a:buNone/>
            </a:pPr>
            <a:r>
              <a:rPr lang="en-US" altLang="en-US" sz="19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Pickups and tractors</a:t>
            </a:r>
            <a:endParaRPr lang="en-US" sz="1900" dirty="0"/>
          </a:p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Business-use realities</a:t>
            </a:r>
            <a:endParaRPr lang="en-US" sz="1900" dirty="0"/>
          </a:p>
        </p:txBody>
      </p:sp>
      <p:sp>
        <p:nvSpPr>
          <p:cNvPr id="27" name="arc-inputs-card"/>
          <p:cNvSpPr/>
          <p:nvPr/>
        </p:nvSpPr>
        <p:spPr>
          <a:xfrm>
            <a:off x="11633200" y="4724400"/>
            <a:ext cx="3403600" cy="21336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8" name="arc-inputs-number"/>
          <p:cNvSpPr/>
          <p:nvPr/>
        </p:nvSpPr>
        <p:spPr>
          <a:xfrm>
            <a:off x="11887200" y="4978400"/>
            <a:ext cx="558800" cy="431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4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</a:t>
            </a:r>
            <a:endParaRPr lang="en-US" sz="2400" dirty="0"/>
          </a:p>
        </p:txBody>
      </p:sp>
      <p:sp>
        <p:nvSpPr>
          <p:cNvPr id="29" name="arc-inputs-text"/>
          <p:cNvSpPr/>
          <p:nvPr/>
        </p:nvSpPr>
        <p:spPr>
          <a:xfrm>
            <a:off x="11887200" y="5562600"/>
            <a:ext cx="2895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75"/>
              </a:lnSpc>
              <a:buNone/>
            </a:pPr>
            <a:r>
              <a:rPr lang="en-US" altLang="en-US" sz="19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Farm-input pressure</a:t>
            </a:r>
            <a:endParaRPr lang="en-US" sz="1900" dirty="0"/>
          </a:p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Costs and confidence</a:t>
            </a:r>
            <a:endParaRPr lang="en-US" sz="1900" dirty="0"/>
          </a:p>
        </p:txBody>
      </p:sp>
      <p:sp>
        <p:nvSpPr>
          <p:cNvPr id="30" name="source-note"/>
          <p:cNvSpPr/>
          <p:nvPr/>
        </p:nvSpPr>
        <p:spPr>
          <a:xfrm>
            <a:off x="812800" y="8255000"/>
            <a:ext cx="120650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read API metadata and normalized contribution record.</a:t>
            </a:r>
            <a:endParaRPr lang="en-US" sz="1200" dirty="0"/>
          </a:p>
        </p:txBody>
      </p:sp>
      <p:sp>
        <p:nvSpPr>
          <p:cNvPr id="31" name="page-number"/>
          <p:cNvSpPr/>
          <p:nvPr/>
        </p:nvSpPr>
        <p:spPr>
          <a:xfrm>
            <a:off x="14478000" y="8229600"/>
            <a:ext cx="9652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 / 09</a:t>
            </a:r>
            <a:endParaRPr lang="en-US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0" y="0"/>
            <a:ext cx="16256000" cy="508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3" name="slide-title"/>
          <p:cNvSpPr/>
          <p:nvPr/>
        </p:nvSpPr>
        <p:spPr>
          <a:xfrm>
            <a:off x="812800" y="482600"/>
            <a:ext cx="13716000" cy="660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Advertised prices were not like-for-like</a:t>
            </a:r>
            <a:endParaRPr lang="en-US" sz="3200" dirty="0"/>
          </a:p>
        </p:txBody>
      </p:sp>
      <p:sp>
        <p:nvSpPr>
          <p:cNvPr id="4" name="claim-label"/>
          <p:cNvSpPr/>
          <p:nvPr/>
        </p:nvSpPr>
        <p:spPr>
          <a:xfrm>
            <a:off x="812800" y="1422400"/>
            <a:ext cx="62230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OPENING CONTRIBUTION · UNVERIFIED COMPARISON</a:t>
            </a:r>
            <a:endParaRPr lang="en-US" sz="1400" dirty="0"/>
          </a:p>
        </p:txBody>
      </p:sp>
      <p:graphicFrame>
        <p:nvGraphicFramePr>
          <p:cNvPr id="5" name="claimed-price-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812800" y="1955800"/>
          <a:ext cx="6223000" cy="3175000"/>
        </p:xfrm>
        <a:graphic>
          <a:graphicData uri="http://schemas.openxmlformats.org/drawingml/2006/table">
            <a:tbl>
              <a:tblPr/>
              <a:tblGrid>
                <a:gridCol w="2489200"/>
                <a:gridCol w="3733800"/>
              </a:tblGrid>
              <a:tr h="6604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80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Market</a:t>
                      </a:r>
                      <a:endParaRPr lang="en-US" sz="18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E2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80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Claimed on-road price</a:t>
                      </a:r>
                      <a:endParaRPr lang="en-US" sz="18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E2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800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Japan</a:t>
                      </a:r>
                      <a:endParaRPr lang="en-US" sz="18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E2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8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£19,350</a:t>
                      </a:r>
                      <a:endParaRPr lang="en-US" sz="18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E2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800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United States</a:t>
                      </a:r>
                      <a:endParaRPr lang="en-US" sz="18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8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£24,000</a:t>
                      </a:r>
                      <a:endParaRPr lang="en-US" sz="18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800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United Kingdom</a:t>
                      </a:r>
                      <a:endParaRPr lang="en-US" sz="18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800" b="1" dirty="0">
                          <a:solidFill>
                            <a:srgbClr val="EA580C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£35,000</a:t>
                      </a:r>
                      <a:endParaRPr lang="en-US" sz="18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checks-card"/>
          <p:cNvSpPr/>
          <p:nvPr/>
        </p:nvSpPr>
        <p:spPr>
          <a:xfrm>
            <a:off x="7620000" y="1422400"/>
            <a:ext cx="7416800" cy="37084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7" name="checks-title"/>
          <p:cNvSpPr/>
          <p:nvPr/>
        </p:nvSpPr>
        <p:spPr>
          <a:xfrm>
            <a:off x="7924800" y="1727200"/>
            <a:ext cx="6604000" cy="406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the comparison did not establish</a:t>
            </a:r>
            <a:endParaRPr lang="en-US" sz="2200" dirty="0"/>
          </a:p>
        </p:txBody>
      </p:sp>
      <p:sp>
        <p:nvSpPr>
          <p:cNvPr id="8" name="check-divider"/>
          <p:cNvSpPr/>
          <p:nvPr/>
        </p:nvSpPr>
        <p:spPr>
          <a:xfrm>
            <a:off x="7924800" y="2286000"/>
            <a:ext cx="6604000" cy="9144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9" name="checks-list"/>
          <p:cNvSpPr/>
          <p:nvPr/>
        </p:nvSpPr>
        <p:spPr>
          <a:xfrm>
            <a:off x="7924800" y="2489200"/>
            <a:ext cx="6604000" cy="2336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0"/>
              </a:lnSpc>
              <a:spcAft>
                <a:spcPts val="1200"/>
              </a:spcAft>
              <a:buNone/>
            </a:pPr>
            <a:r>
              <a:rPr lang="en-US" altLang="en-US" sz="18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</a:t>
            </a: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Exact model year and market specification</a:t>
            </a:r>
            <a:endParaRPr lang="en-US" sz="1800" dirty="0"/>
          </a:p>
          <a:p>
            <a:pPr algn="l" indent="0" marL="0">
              <a:lnSpc>
                <a:spcPts val="2430"/>
              </a:lnSpc>
              <a:spcAft>
                <a:spcPts val="1200"/>
              </a:spcAft>
              <a:buNone/>
            </a:pPr>
            <a:r>
              <a:rPr lang="en-US" altLang="en-US" sz="18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</a:t>
            </a: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Exchange-rate date and finance incentives</a:t>
            </a:r>
            <a:endParaRPr lang="en-US" sz="1800" dirty="0"/>
          </a:p>
          <a:p>
            <a:pPr algn="l" indent="0" marL="0">
              <a:lnSpc>
                <a:spcPts val="2430"/>
              </a:lnSpc>
              <a:spcAft>
                <a:spcPts val="1200"/>
              </a:spcAft>
              <a:buNone/>
            </a:pPr>
            <a:r>
              <a:rPr lang="en-US" altLang="en-US" sz="18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</a:t>
            </a: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Local tax, registration and delivery treatment</a:t>
            </a:r>
            <a:endParaRPr lang="en-US" sz="1800" dirty="0"/>
          </a:p>
          <a:p>
            <a:pPr algn="l" indent="0" marL="0">
              <a:lnSpc>
                <a:spcPts val="2430"/>
              </a:lnSpc>
              <a:buNone/>
            </a:pPr>
            <a:r>
              <a:rPr lang="en-US" altLang="en-US" sz="18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</a:t>
            </a: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Warranty, compliance and distribution differences</a:t>
            </a:r>
            <a:endParaRPr lang="en-US" sz="1800" dirty="0"/>
          </a:p>
        </p:txBody>
      </p:sp>
      <p:sp>
        <p:nvSpPr>
          <p:cNvPr id="10" name="conclusion-strip"/>
          <p:cNvSpPr/>
          <p:nvPr/>
        </p:nvSpPr>
        <p:spPr>
          <a:xfrm>
            <a:off x="812800" y="5994400"/>
            <a:ext cx="14224000" cy="1371600"/>
          </a:xfrm>
          <a:prstGeom prst="rect">
            <a:avLst/>
          </a:prstGeom>
          <a:solidFill>
            <a:srgbClr val="FFF7ED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11" name="conclusion-text"/>
          <p:cNvSpPr/>
          <p:nvPr/>
        </p:nvSpPr>
        <p:spPr>
          <a:xfrm>
            <a:off x="1143000" y="6273800"/>
            <a:ext cx="13563600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25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Useful question, incomplete evidence:</a:t>
            </a:r>
            <a:r>
              <a:rPr lang="en-US" altLang="en-US" sz="25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compare the delivered, tax-adjusted cost—not the first advertised figure.</a:t>
            </a:r>
            <a:endParaRPr lang="en-US" sz="2500" dirty="0"/>
          </a:p>
        </p:txBody>
      </p:sp>
      <p:sp>
        <p:nvSpPr>
          <p:cNvPr id="12" name="source-note"/>
          <p:cNvSpPr/>
          <p:nvPr/>
        </p:nvSpPr>
        <p:spPr>
          <a:xfrm>
            <a:off x="812800" y="8255000"/>
            <a:ext cx="124460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Sources: TFF contribution 10229884; GOV.UK vehicle tax guidance; HMRC VAT Notice 700/64.</a:t>
            </a:r>
            <a:endParaRPr lang="en-US" sz="1200" dirty="0"/>
          </a:p>
        </p:txBody>
      </p:sp>
      <p:sp>
        <p:nvSpPr>
          <p:cNvPr id="13" name="page-number"/>
          <p:cNvSpPr/>
          <p:nvPr/>
        </p:nvSpPr>
        <p:spPr>
          <a:xfrm>
            <a:off x="14478000" y="8229600"/>
            <a:ext cx="9652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 / 09</a:t>
            </a: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0" y="0"/>
            <a:ext cx="16256000" cy="508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3" name="slide-title"/>
          <p:cNvSpPr/>
          <p:nvPr/>
        </p:nvSpPr>
        <p:spPr>
          <a:xfrm>
            <a:off x="812800" y="482600"/>
            <a:ext cx="13716000" cy="660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Farm costs made the concern credible</a:t>
            </a:r>
            <a:endParaRPr lang="en-US" sz="3200" dirty="0"/>
          </a:p>
        </p:txBody>
      </p:sp>
      <p:sp>
        <p:nvSpPr>
          <p:cNvPr id="4" name="slide-kicker"/>
          <p:cNvSpPr/>
          <p:nvPr/>
        </p:nvSpPr>
        <p:spPr>
          <a:xfrm>
            <a:off x="812800" y="1168400"/>
            <a:ext cx="13335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Official agricultural price evidence · March 2026</a:t>
            </a:r>
            <a:endParaRPr lang="en-US" sz="1400" dirty="0"/>
          </a:p>
        </p:txBody>
      </p:sp>
      <p:sp>
        <p:nvSpPr>
          <p:cNvPr id="5" name="input-yoy-card"/>
          <p:cNvSpPr/>
          <p:nvPr/>
        </p:nvSpPr>
        <p:spPr>
          <a:xfrm>
            <a:off x="812800" y="1752600"/>
            <a:ext cx="4521200" cy="18796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6" name="input-yoy-value"/>
          <p:cNvSpPr/>
          <p:nvPr/>
        </p:nvSpPr>
        <p:spPr>
          <a:xfrm>
            <a:off x="1117600" y="2006600"/>
            <a:ext cx="3911600" cy="698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2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+3.7%</a:t>
            </a:r>
            <a:endParaRPr lang="en-US" sz="4200" dirty="0"/>
          </a:p>
        </p:txBody>
      </p:sp>
      <p:sp>
        <p:nvSpPr>
          <p:cNvPr id="7" name="input-yoy-label"/>
          <p:cNvSpPr/>
          <p:nvPr/>
        </p:nvSpPr>
        <p:spPr>
          <a:xfrm>
            <a:off x="1117600" y="2743200"/>
            <a:ext cx="3911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Agricultural input prices</a:t>
            </a:r>
            <a:endParaRPr lang="en-US" sz="1800" dirty="0"/>
          </a:p>
          <a:p>
            <a:pPr algn="l" indent="0" marL="0">
              <a:buNone/>
            </a:pP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year on year</a:t>
            </a:r>
            <a:endParaRPr lang="en-US" sz="1800" dirty="0"/>
          </a:p>
        </p:txBody>
      </p:sp>
      <p:sp>
        <p:nvSpPr>
          <p:cNvPr id="8" name="output-yoy-card"/>
          <p:cNvSpPr/>
          <p:nvPr/>
        </p:nvSpPr>
        <p:spPr>
          <a:xfrm>
            <a:off x="5638800" y="1752600"/>
            <a:ext cx="4521200" cy="18796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output-yoy-value"/>
          <p:cNvSpPr/>
          <p:nvPr/>
        </p:nvSpPr>
        <p:spPr>
          <a:xfrm>
            <a:off x="5943600" y="2006600"/>
            <a:ext cx="3911600" cy="698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−5.3%</a:t>
            </a:r>
            <a:endParaRPr lang="en-US" sz="4200" dirty="0"/>
          </a:p>
        </p:txBody>
      </p:sp>
      <p:sp>
        <p:nvSpPr>
          <p:cNvPr id="10" name="output-yoy-label"/>
          <p:cNvSpPr/>
          <p:nvPr/>
        </p:nvSpPr>
        <p:spPr>
          <a:xfrm>
            <a:off x="5943600" y="2743200"/>
            <a:ext cx="3911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Agricultural output prices</a:t>
            </a:r>
            <a:endParaRPr lang="en-US" sz="1800" dirty="0"/>
          </a:p>
          <a:p>
            <a:pPr algn="l" indent="0" marL="0">
              <a:buNone/>
            </a:pP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year on year</a:t>
            </a:r>
            <a:endParaRPr lang="en-US" sz="1800" dirty="0"/>
          </a:p>
        </p:txBody>
      </p:sp>
      <p:sp>
        <p:nvSpPr>
          <p:cNvPr id="11" name="input-mom-card"/>
          <p:cNvSpPr/>
          <p:nvPr/>
        </p:nvSpPr>
        <p:spPr>
          <a:xfrm>
            <a:off x="10464800" y="1752600"/>
            <a:ext cx="4521200" cy="18796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2" name="input-mom-value"/>
          <p:cNvSpPr/>
          <p:nvPr/>
        </p:nvSpPr>
        <p:spPr>
          <a:xfrm>
            <a:off x="10769600" y="2006600"/>
            <a:ext cx="3911600" cy="698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200" dirty="0">
                <a:solidFill>
                  <a:srgbClr val="0F766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+1.1%</a:t>
            </a:r>
            <a:endParaRPr lang="en-US" sz="4200" dirty="0"/>
          </a:p>
        </p:txBody>
      </p:sp>
      <p:sp>
        <p:nvSpPr>
          <p:cNvPr id="13" name="input-mom-label"/>
          <p:cNvSpPr/>
          <p:nvPr/>
        </p:nvSpPr>
        <p:spPr>
          <a:xfrm>
            <a:off x="10769600" y="2743200"/>
            <a:ext cx="3911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Agricultural input prices</a:t>
            </a:r>
            <a:endParaRPr lang="en-US" sz="1800" dirty="0"/>
          </a:p>
          <a:p>
            <a:pPr algn="l" indent="0" marL="0">
              <a:buNone/>
            </a:pP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month on month</a:t>
            </a:r>
            <a:endParaRPr lang="en-US" sz="1800" dirty="0"/>
          </a:p>
        </p:txBody>
      </p:sp>
      <p:sp>
        <p:nvSpPr>
          <p:cNvPr id="14" name="index-card"/>
          <p:cNvSpPr/>
          <p:nvPr/>
        </p:nvSpPr>
        <p:spPr>
          <a:xfrm>
            <a:off x="812800" y="4368800"/>
            <a:ext cx="6959600" cy="27432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5" name="index-title"/>
          <p:cNvSpPr/>
          <p:nvPr/>
        </p:nvSpPr>
        <p:spPr>
          <a:xfrm>
            <a:off x="1117600" y="4673600"/>
            <a:ext cx="6350000" cy="406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Defra’s index covers</a:t>
            </a:r>
            <a:endParaRPr lang="en-US" sz="2200" dirty="0"/>
          </a:p>
        </p:txBody>
      </p:sp>
      <p:sp>
        <p:nvSpPr>
          <p:cNvPr id="16" name="index-list"/>
          <p:cNvSpPr/>
          <p:nvPr/>
        </p:nvSpPr>
        <p:spPr>
          <a:xfrm>
            <a:off x="1117600" y="5308600"/>
            <a:ext cx="6350000" cy="147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0"/>
              </a:lnSpc>
              <a:spcAft>
                <a:spcPts val="1200"/>
              </a:spcAft>
              <a:buNone/>
            </a:pPr>
            <a:r>
              <a:rPr lang="en-US" altLang="en-US" sz="18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Consumed inputs:</a:t>
            </a: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fertiliser, seed, feed and fuel</a:t>
            </a:r>
            <a:endParaRPr lang="en-US" sz="1800" dirty="0"/>
          </a:p>
          <a:p>
            <a:pPr algn="l" indent="0" marL="0">
              <a:lnSpc>
                <a:spcPts val="2430"/>
              </a:lnSpc>
              <a:buNone/>
            </a:pPr>
            <a:r>
              <a:rPr lang="en-US" altLang="en-US" sz="18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Investment inputs:</a:t>
            </a: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tractors, machinery and buildings</a:t>
            </a:r>
            <a:endParaRPr lang="en-US" sz="1800" dirty="0"/>
          </a:p>
        </p:txBody>
      </p:sp>
      <p:sp>
        <p:nvSpPr>
          <p:cNvPr id="17" name="meaning-card"/>
          <p:cNvSpPr/>
          <p:nvPr/>
        </p:nvSpPr>
        <p:spPr>
          <a:xfrm>
            <a:off x="8077200" y="4368800"/>
            <a:ext cx="6959600" cy="27432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8" name="meaning-title"/>
          <p:cNvSpPr/>
          <p:nvPr/>
        </p:nvSpPr>
        <p:spPr>
          <a:xfrm>
            <a:off x="8382000" y="4673600"/>
            <a:ext cx="6350000" cy="406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the evidence does—and does not—show</a:t>
            </a:r>
            <a:endParaRPr lang="en-US" sz="2200" dirty="0"/>
          </a:p>
        </p:txBody>
      </p:sp>
      <p:sp>
        <p:nvSpPr>
          <p:cNvPr id="19" name="meaning-text"/>
          <p:cNvSpPr/>
          <p:nvPr/>
        </p:nvSpPr>
        <p:spPr>
          <a:xfrm>
            <a:off x="8382000" y="5283200"/>
            <a:ext cx="635000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0"/>
              </a:lnSpc>
              <a:spcAft>
                <a:spcPts val="1200"/>
              </a:spcAft>
              <a:buNone/>
            </a:pP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It supports concern about tighter margins and higher working-capital needs.</a:t>
            </a:r>
            <a:endParaRPr lang="en-US" sz="1800" dirty="0"/>
          </a:p>
          <a:p>
            <a:pPr algn="l" indent="0" marL="0">
              <a:lnSpc>
                <a:spcPts val="2430"/>
              </a:lnSpc>
              <a:buNone/>
            </a:pP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It does </a:t>
            </a:r>
            <a:r>
              <a:rPr lang="en-US" altLang="en-US" sz="18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not</a:t>
            </a: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prove that every overseas vehicle price is directly comparable with a UK quotation.</a:t>
            </a:r>
            <a:endParaRPr lang="en-US" sz="1800" dirty="0"/>
          </a:p>
        </p:txBody>
      </p:sp>
      <p:sp>
        <p:nvSpPr>
          <p:cNvPr id="20" name="source-note"/>
          <p:cNvSpPr/>
          <p:nvPr/>
        </p:nvSpPr>
        <p:spPr>
          <a:xfrm>
            <a:off x="812800" y="8255000"/>
            <a:ext cx="124460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Sources: Defra Agricultural Price Index; AHDB analysis published 17 June 2026.</a:t>
            </a:r>
            <a:endParaRPr lang="en-US" sz="1200" dirty="0"/>
          </a:p>
        </p:txBody>
      </p:sp>
      <p:sp>
        <p:nvSpPr>
          <p:cNvPr id="21" name="page-number"/>
          <p:cNvSpPr/>
          <p:nvPr/>
        </p:nvSpPr>
        <p:spPr>
          <a:xfrm>
            <a:off x="14478000" y="8229600"/>
            <a:ext cx="9652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 / 09</a:t>
            </a:r>
            <a:endParaRPr lang="en-US"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0" y="0"/>
            <a:ext cx="16256000" cy="508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3" name="slide-title"/>
          <p:cNvSpPr/>
          <p:nvPr/>
        </p:nvSpPr>
        <p:spPr>
          <a:xfrm>
            <a:off x="812800" y="482600"/>
            <a:ext cx="13716000" cy="660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Frustration outweighed optimism</a:t>
            </a:r>
            <a:endParaRPr lang="en-US" sz="3200" dirty="0"/>
          </a:p>
        </p:txBody>
      </p:sp>
      <p:sp>
        <p:nvSpPr>
          <p:cNvPr id="4" name="slide-kicker"/>
          <p:cNvSpPr/>
          <p:nvPr/>
        </p:nvSpPr>
        <p:spPr>
          <a:xfrm>
            <a:off x="812800" y="1168400"/>
            <a:ext cx="13208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Sentiment of original contribution text</a:t>
            </a:r>
            <a:endParaRPr lang="en-US" sz="1400" dirty="0"/>
          </a:p>
        </p:txBody>
      </p:sp>
      <p:sp>
        <p:nvSpPr>
          <p:cNvPr id="5" name="chart-surface"/>
          <p:cNvSpPr/>
          <p:nvPr/>
        </p:nvSpPr>
        <p:spPr>
          <a:xfrm>
            <a:off x="812800" y="1651000"/>
            <a:ext cx="10414000" cy="58420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6" name="sentiment-chart" descr="preencoded.png">    </p:cNvPr>
          <p:cNvPicPr>
            <a:picLocks noChangeAspect="1"/>
          </p:cNvPicPr>
          <p:nvPr/>
        </p:nvPicPr>
        <p:blipFill>
          <a:blip r:embed="rId1"/>
          <a:srcRect l="-2430" r="-2430" t="0" b="0"/>
          <a:stretch/>
        </p:blipFill>
        <p:spPr>
          <a:xfrm>
            <a:off x="965200" y="1803400"/>
            <a:ext cx="10109200" cy="5537200"/>
          </a:xfrm>
          <a:prstGeom prst="rect">
            <a:avLst/>
          </a:prstGeom>
        </p:spPr>
      </p:pic>
      <p:sp>
        <p:nvSpPr>
          <p:cNvPr id="7" name="negative-card"/>
          <p:cNvSpPr/>
          <p:nvPr/>
        </p:nvSpPr>
        <p:spPr>
          <a:xfrm>
            <a:off x="11633200" y="1651000"/>
            <a:ext cx="3403600" cy="16764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negative-value"/>
          <p:cNvSpPr/>
          <p:nvPr/>
        </p:nvSpPr>
        <p:spPr>
          <a:xfrm>
            <a:off x="11938000" y="1905000"/>
            <a:ext cx="2794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8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61</a:t>
            </a:r>
            <a:endParaRPr lang="en-US" sz="3800" dirty="0"/>
          </a:p>
        </p:txBody>
      </p:sp>
      <p:sp>
        <p:nvSpPr>
          <p:cNvPr id="9" name="negative-label"/>
          <p:cNvSpPr/>
          <p:nvPr/>
        </p:nvSpPr>
        <p:spPr>
          <a:xfrm>
            <a:off x="11938000" y="2603500"/>
            <a:ext cx="279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negative contributions</a:t>
            </a:r>
            <a:endParaRPr lang="en-US" sz="1700" dirty="0"/>
          </a:p>
        </p:txBody>
      </p:sp>
      <p:sp>
        <p:nvSpPr>
          <p:cNvPr id="10" name="reaction-card"/>
          <p:cNvSpPr/>
          <p:nvPr/>
        </p:nvSpPr>
        <p:spPr>
          <a:xfrm>
            <a:off x="11633200" y="3530600"/>
            <a:ext cx="3403600" cy="16764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1" name="reaction-value"/>
          <p:cNvSpPr/>
          <p:nvPr/>
        </p:nvSpPr>
        <p:spPr>
          <a:xfrm>
            <a:off x="11938000" y="3784600"/>
            <a:ext cx="2794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8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3.77</a:t>
            </a:r>
            <a:endParaRPr lang="en-US" sz="3800" dirty="0"/>
          </a:p>
        </p:txBody>
      </p:sp>
      <p:sp>
        <p:nvSpPr>
          <p:cNvPr id="12" name="reaction-label"/>
          <p:cNvSpPr/>
          <p:nvPr/>
        </p:nvSpPr>
        <p:spPr>
          <a:xfrm>
            <a:off x="11938000" y="4419600"/>
            <a:ext cx="27940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average reactions on</a:t>
            </a:r>
            <a:endParaRPr lang="en-US" sz="1700" dirty="0"/>
          </a:p>
          <a:p>
            <a:pPr algn="l" indent="0" marL="0">
              <a:buNone/>
            </a:pP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negative contributions</a:t>
            </a:r>
            <a:endParaRPr lang="en-US" sz="1700" dirty="0"/>
          </a:p>
        </p:txBody>
      </p:sp>
      <p:sp>
        <p:nvSpPr>
          <p:cNvPr id="13" name="caveat-card"/>
          <p:cNvSpPr/>
          <p:nvPr/>
        </p:nvSpPr>
        <p:spPr>
          <a:xfrm>
            <a:off x="11633200" y="5410200"/>
            <a:ext cx="3403600" cy="2082800"/>
          </a:xfrm>
          <a:prstGeom prst="rect">
            <a:avLst/>
          </a:prstGeom>
          <a:solidFill>
            <a:srgbClr val="ECFDF5"/>
          </a:solidFill>
          <a:ln w="12700">
            <a:solidFill>
              <a:srgbClr val="99F6E4"/>
            </a:solidFill>
            <a:prstDash val="solid"/>
          </a:ln>
        </p:spPr>
      </p:sp>
      <p:sp>
        <p:nvSpPr>
          <p:cNvPr id="14" name="caveat-title"/>
          <p:cNvSpPr/>
          <p:nvPr/>
        </p:nvSpPr>
        <p:spPr>
          <a:xfrm>
            <a:off x="11938000" y="5689600"/>
            <a:ext cx="27940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000" dirty="0">
                <a:solidFill>
                  <a:srgbClr val="0F766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Interpretation</a:t>
            </a:r>
            <a:endParaRPr lang="en-US" sz="2000" dirty="0"/>
          </a:p>
        </p:txBody>
      </p:sp>
      <p:sp>
        <p:nvSpPr>
          <p:cNvPr id="15" name="caveat-text"/>
          <p:cNvSpPr/>
          <p:nvPr/>
        </p:nvSpPr>
        <p:spPr>
          <a:xfrm>
            <a:off x="11938000" y="6248400"/>
            <a:ext cx="2794000" cy="990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080"/>
              </a:lnSpc>
              <a:buNone/>
            </a:pPr>
            <a:r>
              <a:rPr lang="en-US" altLang="en-US" sz="16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This describes the tone of one conversation—not the views of farmers generally.</a:t>
            </a:r>
            <a:endParaRPr lang="en-US" sz="1600" dirty="0"/>
          </a:p>
        </p:txBody>
      </p:sp>
      <p:sp>
        <p:nvSpPr>
          <p:cNvPr id="16" name="source-note"/>
          <p:cNvSpPr/>
          <p:nvPr/>
        </p:nvSpPr>
        <p:spPr>
          <a:xfrm>
            <a:off x="812800" y="8255000"/>
            <a:ext cx="124460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Structured classification of 123 original TFF contributions.</a:t>
            </a:r>
            <a:endParaRPr lang="en-US" sz="1200" dirty="0"/>
          </a:p>
        </p:txBody>
      </p:sp>
      <p:sp>
        <p:nvSpPr>
          <p:cNvPr id="17" name="page-number"/>
          <p:cNvSpPr/>
          <p:nvPr/>
        </p:nvSpPr>
        <p:spPr>
          <a:xfrm>
            <a:off x="14478000" y="8229600"/>
            <a:ext cx="9652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05 / 09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0" y="0"/>
            <a:ext cx="16256000" cy="508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3" name="slide-title"/>
          <p:cNvSpPr/>
          <p:nvPr/>
        </p:nvSpPr>
        <p:spPr>
          <a:xfrm>
            <a:off x="812800" y="482600"/>
            <a:ext cx="13716000" cy="660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conversation moved away from cars</a:t>
            </a:r>
            <a:endParaRPr lang="en-US" sz="3200" dirty="0"/>
          </a:p>
        </p:txBody>
      </p:sp>
      <p:sp>
        <p:nvSpPr>
          <p:cNvPr id="4" name="slide-kicker"/>
          <p:cNvSpPr/>
          <p:nvPr/>
        </p:nvSpPr>
        <p:spPr>
          <a:xfrm>
            <a:off x="812800" y="1168400"/>
            <a:ext cx="13208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Multi-label theme prevalence across original contributions</a:t>
            </a:r>
            <a:endParaRPr lang="en-US" sz="1400" dirty="0"/>
          </a:p>
        </p:txBody>
      </p:sp>
      <p:sp>
        <p:nvSpPr>
          <p:cNvPr id="5" name="chart-surface"/>
          <p:cNvSpPr/>
          <p:nvPr/>
        </p:nvSpPr>
        <p:spPr>
          <a:xfrm>
            <a:off x="812800" y="1600200"/>
            <a:ext cx="10058400" cy="59436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6" name="themes-chart" descr="preencoded.png">    </p:cNvPr>
          <p:cNvPicPr>
            <a:picLocks noChangeAspect="1"/>
          </p:cNvPicPr>
          <p:nvPr/>
        </p:nvPicPr>
        <p:blipFill>
          <a:blip r:embed="rId1"/>
          <a:srcRect l="-5828" r="-5828" t="0" b="0"/>
          <a:stretch/>
        </p:blipFill>
        <p:spPr>
          <a:xfrm>
            <a:off x="965200" y="1752600"/>
            <a:ext cx="9753600" cy="5638800"/>
          </a:xfrm>
          <a:prstGeom prst="rect">
            <a:avLst/>
          </a:prstGeom>
        </p:spPr>
      </p:pic>
      <p:sp>
        <p:nvSpPr>
          <p:cNvPr id="7" name="offtopic-card"/>
          <p:cNvSpPr/>
          <p:nvPr/>
        </p:nvSpPr>
        <p:spPr>
          <a:xfrm>
            <a:off x="11277600" y="1600200"/>
            <a:ext cx="3759200" cy="1651000"/>
          </a:xfrm>
          <a:prstGeom prst="rect">
            <a:avLst/>
          </a:prstGeom>
          <a:solidFill>
            <a:srgbClr val="FFF7ED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8" name="offtopic-value"/>
          <p:cNvSpPr/>
          <p:nvPr/>
        </p:nvSpPr>
        <p:spPr>
          <a:xfrm>
            <a:off x="11582400" y="1854200"/>
            <a:ext cx="31496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6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26.8%</a:t>
            </a:r>
            <a:endParaRPr lang="en-US" sz="3600" dirty="0"/>
          </a:p>
        </p:txBody>
      </p:sp>
      <p:sp>
        <p:nvSpPr>
          <p:cNvPr id="9" name="offtopic-label"/>
          <p:cNvSpPr/>
          <p:nvPr/>
        </p:nvSpPr>
        <p:spPr>
          <a:xfrm>
            <a:off x="11582400" y="2565400"/>
            <a:ext cx="3149600" cy="431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6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interpersonal dispute or off-topic</a:t>
            </a:r>
            <a:endParaRPr lang="en-US" sz="1600" dirty="0"/>
          </a:p>
        </p:txBody>
      </p:sp>
      <p:sp>
        <p:nvSpPr>
          <p:cNvPr id="10" name="tax-card"/>
          <p:cNvSpPr/>
          <p:nvPr/>
        </p:nvSpPr>
        <p:spPr>
          <a:xfrm>
            <a:off x="11277600" y="3454400"/>
            <a:ext cx="3759200" cy="16510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1" name="tax-value"/>
          <p:cNvSpPr/>
          <p:nvPr/>
        </p:nvSpPr>
        <p:spPr>
          <a:xfrm>
            <a:off x="11582400" y="3708400"/>
            <a:ext cx="31496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6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23.6%</a:t>
            </a:r>
            <a:endParaRPr lang="en-US" sz="3600" dirty="0"/>
          </a:p>
        </p:txBody>
      </p:sp>
      <p:sp>
        <p:nvSpPr>
          <p:cNvPr id="12" name="tax-label"/>
          <p:cNvSpPr/>
          <p:nvPr/>
        </p:nvSpPr>
        <p:spPr>
          <a:xfrm>
            <a:off x="11582400" y="4419600"/>
            <a:ext cx="3149600" cy="431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6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taxation and public services</a:t>
            </a:r>
            <a:endParaRPr lang="en-US" sz="1600" dirty="0"/>
          </a:p>
        </p:txBody>
      </p:sp>
      <p:sp>
        <p:nvSpPr>
          <p:cNvPr id="13" name="farming-card"/>
          <p:cNvSpPr/>
          <p:nvPr/>
        </p:nvSpPr>
        <p:spPr>
          <a:xfrm>
            <a:off x="11277600" y="5308600"/>
            <a:ext cx="3759200" cy="2235200"/>
          </a:xfrm>
          <a:prstGeom prst="rect">
            <a:avLst/>
          </a:prstGeom>
          <a:solidFill>
            <a:srgbClr val="ECFDF5"/>
          </a:solidFill>
          <a:ln w="12700">
            <a:solidFill>
              <a:srgbClr val="99F6E4"/>
            </a:solidFill>
            <a:prstDash val="solid"/>
          </a:ln>
        </p:spPr>
      </p:sp>
      <p:sp>
        <p:nvSpPr>
          <p:cNvPr id="14" name="farming-title"/>
          <p:cNvSpPr/>
          <p:nvPr/>
        </p:nvSpPr>
        <p:spPr>
          <a:xfrm>
            <a:off x="11582400" y="5588000"/>
            <a:ext cx="31496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000" dirty="0">
                <a:solidFill>
                  <a:srgbClr val="0F766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Farming relevance</a:t>
            </a:r>
            <a:endParaRPr lang="en-US" sz="2000" dirty="0"/>
          </a:p>
        </p:txBody>
      </p:sp>
      <p:sp>
        <p:nvSpPr>
          <p:cNvPr id="15" name="farming-text"/>
          <p:cNvSpPr/>
          <p:nvPr/>
        </p:nvSpPr>
        <p:spPr>
          <a:xfrm>
            <a:off x="11582400" y="6172200"/>
            <a:ext cx="3149600" cy="1092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080"/>
              </a:lnSpc>
              <a:spcAft>
                <a:spcPts val="1000"/>
              </a:spcAft>
              <a:buNone/>
            </a:pPr>
            <a:r>
              <a:rPr lang="en-US" altLang="en-US" sz="16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Vehicle and pickup pricing: </a:t>
            </a:r>
            <a:r>
              <a:rPr lang="en-US" altLang="en-US" sz="16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9.8%</a:t>
            </a:r>
            <a:endParaRPr lang="en-US" sz="1600" dirty="0"/>
          </a:p>
          <a:p>
            <a:pPr algn="l" indent="0" marL="0">
              <a:lnSpc>
                <a:spcPts val="2080"/>
              </a:lnSpc>
              <a:buNone/>
            </a:pPr>
            <a:r>
              <a:rPr lang="en-US" altLang="en-US" sz="16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Farm inputs and machinery: </a:t>
            </a:r>
            <a:r>
              <a:rPr lang="en-US" altLang="en-US" sz="16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8.1%</a:t>
            </a:r>
            <a:endParaRPr lang="en-US" sz="1600" dirty="0"/>
          </a:p>
        </p:txBody>
      </p:sp>
      <p:sp>
        <p:nvSpPr>
          <p:cNvPr id="16" name="source-note"/>
          <p:cNvSpPr/>
          <p:nvPr/>
        </p:nvSpPr>
        <p:spPr>
          <a:xfrm>
            <a:off x="812800" y="8255000"/>
            <a:ext cx="124460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Structured multi-label classification; contributions may carry up to three themes.</a:t>
            </a:r>
            <a:endParaRPr lang="en-US" sz="1200" dirty="0"/>
          </a:p>
        </p:txBody>
      </p:sp>
      <p:sp>
        <p:nvSpPr>
          <p:cNvPr id="17" name="page-number"/>
          <p:cNvSpPr/>
          <p:nvPr/>
        </p:nvSpPr>
        <p:spPr>
          <a:xfrm>
            <a:off x="14478000" y="8229600"/>
            <a:ext cx="9652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06 / 09</a:t>
            </a:r>
            <a:endParaRPr lang="en-US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0" y="0"/>
            <a:ext cx="16256000" cy="508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3" name="slide-title"/>
          <p:cNvSpPr/>
          <p:nvPr/>
        </p:nvSpPr>
        <p:spPr>
          <a:xfrm>
            <a:off x="812800" y="482600"/>
            <a:ext cx="13716000" cy="660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small group sustained the exchange</a:t>
            </a:r>
            <a:endParaRPr lang="en-US" sz="3200" dirty="0"/>
          </a:p>
        </p:txBody>
      </p:sp>
      <p:sp>
        <p:nvSpPr>
          <p:cNvPr id="4" name="slide-kicker"/>
          <p:cNvSpPr/>
          <p:nvPr/>
        </p:nvSpPr>
        <p:spPr>
          <a:xfrm>
            <a:off x="812800" y="1168400"/>
            <a:ext cx="13208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Top voices by original contribution volume</a:t>
            </a:r>
            <a:endParaRPr lang="en-US" sz="1400" dirty="0"/>
          </a:p>
        </p:txBody>
      </p:sp>
      <p:sp>
        <p:nvSpPr>
          <p:cNvPr id="5" name="chart-surface"/>
          <p:cNvSpPr/>
          <p:nvPr/>
        </p:nvSpPr>
        <p:spPr>
          <a:xfrm>
            <a:off x="812800" y="1651000"/>
            <a:ext cx="10160000" cy="58420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6" name="voices-chart" descr="preencoded.png">    </p:cNvPr>
          <p:cNvPicPr>
            <a:picLocks noChangeAspect="1"/>
          </p:cNvPicPr>
          <p:nvPr/>
        </p:nvPicPr>
        <p:blipFill>
          <a:blip r:embed="rId1"/>
          <a:srcRect l="-6874" r="-6874" t="0" b="0"/>
          <a:stretch/>
        </p:blipFill>
        <p:spPr>
          <a:xfrm>
            <a:off x="965200" y="1803400"/>
            <a:ext cx="9855200" cy="5537200"/>
          </a:xfrm>
          <a:prstGeom prst="rect">
            <a:avLst/>
          </a:prstGeom>
        </p:spPr>
      </p:pic>
      <p:sp>
        <p:nvSpPr>
          <p:cNvPr id="7" name="insight-panel"/>
          <p:cNvSpPr/>
          <p:nvPr/>
        </p:nvSpPr>
        <p:spPr>
          <a:xfrm>
            <a:off x="11379200" y="1651000"/>
            <a:ext cx="3657600" cy="58420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volume-value"/>
          <p:cNvSpPr/>
          <p:nvPr/>
        </p:nvSpPr>
        <p:spPr>
          <a:xfrm>
            <a:off x="11684000" y="1955800"/>
            <a:ext cx="3048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6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21</a:t>
            </a:r>
            <a:endParaRPr lang="en-US" sz="3600" dirty="0"/>
          </a:p>
        </p:txBody>
      </p:sp>
      <p:sp>
        <p:nvSpPr>
          <p:cNvPr id="9" name="volume-text"/>
          <p:cNvSpPr/>
          <p:nvPr/>
        </p:nvSpPr>
        <p:spPr>
          <a:xfrm>
            <a:off x="11684000" y="2667000"/>
            <a:ext cx="304800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6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delilah contributions</a:t>
            </a:r>
            <a:endParaRPr lang="en-US" sz="1600" dirty="0"/>
          </a:p>
          <a:p>
            <a:pPr algn="l" indent="0" marL="0"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19 reactions</a:t>
            </a:r>
            <a:endParaRPr lang="en-US" sz="1600" dirty="0"/>
          </a:p>
        </p:txBody>
      </p:sp>
      <p:sp>
        <p:nvSpPr>
          <p:cNvPr id="10" name="panel-divider-one"/>
          <p:cNvSpPr/>
          <p:nvPr/>
        </p:nvSpPr>
        <p:spPr>
          <a:xfrm>
            <a:off x="11684000" y="3530600"/>
            <a:ext cx="3048000" cy="9144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11" name="impact-one-value"/>
          <p:cNvSpPr/>
          <p:nvPr/>
        </p:nvSpPr>
        <p:spPr>
          <a:xfrm>
            <a:off x="11684000" y="3860800"/>
            <a:ext cx="3048000" cy="558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4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66</a:t>
            </a:r>
            <a:endParaRPr lang="en-US" sz="3400" dirty="0"/>
          </a:p>
        </p:txBody>
      </p:sp>
      <p:sp>
        <p:nvSpPr>
          <p:cNvPr id="12" name="impact-one-text"/>
          <p:cNvSpPr/>
          <p:nvPr/>
        </p:nvSpPr>
        <p:spPr>
          <a:xfrm>
            <a:off x="11684000" y="4546600"/>
            <a:ext cx="304800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6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PSQ reactions</a:t>
            </a:r>
            <a:endParaRPr lang="en-US" sz="1600" dirty="0"/>
          </a:p>
          <a:p>
            <a:pPr algn="l" indent="0" marL="0"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from 6 contributions</a:t>
            </a:r>
            <a:endParaRPr lang="en-US" sz="1600" dirty="0"/>
          </a:p>
        </p:txBody>
      </p:sp>
      <p:sp>
        <p:nvSpPr>
          <p:cNvPr id="13" name="panel-divider-two"/>
          <p:cNvSpPr/>
          <p:nvPr/>
        </p:nvSpPr>
        <p:spPr>
          <a:xfrm>
            <a:off x="11684000" y="5410200"/>
            <a:ext cx="3048000" cy="9144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14" name="impact-two-value"/>
          <p:cNvSpPr/>
          <p:nvPr/>
        </p:nvSpPr>
        <p:spPr>
          <a:xfrm>
            <a:off x="11684000" y="5715000"/>
            <a:ext cx="3048000" cy="558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400" dirty="0">
                <a:solidFill>
                  <a:srgbClr val="0F766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46</a:t>
            </a:r>
            <a:endParaRPr lang="en-US" sz="3400" dirty="0"/>
          </a:p>
        </p:txBody>
      </p:sp>
      <p:sp>
        <p:nvSpPr>
          <p:cNvPr id="15" name="impact-two-text"/>
          <p:cNvSpPr/>
          <p:nvPr/>
        </p:nvSpPr>
        <p:spPr>
          <a:xfrm>
            <a:off x="11684000" y="6400800"/>
            <a:ext cx="30480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6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Cab-over Pete reactions</a:t>
            </a:r>
            <a:endParaRPr lang="en-US" sz="1600" dirty="0"/>
          </a:p>
          <a:p>
            <a:pPr algn="l" indent="0" marL="0"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from 10 contributions</a:t>
            </a:r>
            <a:endParaRPr lang="en-US" sz="1600" dirty="0"/>
          </a:p>
        </p:txBody>
      </p:sp>
      <p:sp>
        <p:nvSpPr>
          <p:cNvPr id="16" name="source-note"/>
          <p:cNvSpPr/>
          <p:nvPr/>
        </p:nvSpPr>
        <p:spPr>
          <a:xfrm>
            <a:off x="812800" y="8255000"/>
            <a:ext cx="124460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contribution counts and reaction scores; activity does not imply representativeness.</a:t>
            </a:r>
            <a:endParaRPr lang="en-US" sz="1200" dirty="0"/>
          </a:p>
        </p:txBody>
      </p:sp>
      <p:sp>
        <p:nvSpPr>
          <p:cNvPr id="17" name="page-number"/>
          <p:cNvSpPr/>
          <p:nvPr/>
        </p:nvSpPr>
        <p:spPr>
          <a:xfrm>
            <a:off x="14478000" y="8229600"/>
            <a:ext cx="9652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07 / 09</a:t>
            </a:r>
            <a:endParaRPr lang="en-US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0" y="0"/>
            <a:ext cx="16256000" cy="508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3" name="slide-title"/>
          <p:cNvSpPr/>
          <p:nvPr/>
        </p:nvSpPr>
        <p:spPr>
          <a:xfrm>
            <a:off x="812800" y="482600"/>
            <a:ext cx="13716000" cy="660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Tone swung sharply by day</a:t>
            </a:r>
            <a:endParaRPr lang="en-US" sz="3200" dirty="0"/>
          </a:p>
        </p:txBody>
      </p:sp>
      <p:sp>
        <p:nvSpPr>
          <p:cNvPr id="4" name="slide-kicker"/>
          <p:cNvSpPr/>
          <p:nvPr/>
        </p:nvSpPr>
        <p:spPr>
          <a:xfrm>
            <a:off x="812800" y="1168400"/>
            <a:ext cx="13208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Daily sentiment shares · interpret alongside contribution volume</a:t>
            </a:r>
            <a:endParaRPr lang="en-US" sz="1400" dirty="0"/>
          </a:p>
        </p:txBody>
      </p:sp>
      <p:sp>
        <p:nvSpPr>
          <p:cNvPr id="5" name="chart-surface"/>
          <p:cNvSpPr/>
          <p:nvPr/>
        </p:nvSpPr>
        <p:spPr>
          <a:xfrm>
            <a:off x="812800" y="1574800"/>
            <a:ext cx="14224000" cy="5384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6" name="timeline-chart" descr="preencoded.png">    </p:cNvPr>
          <p:cNvPicPr>
            <a:picLocks noChangeAspect="1"/>
          </p:cNvPicPr>
          <p:nvPr/>
        </p:nvPicPr>
        <p:blipFill>
          <a:blip r:embed="rId1"/>
          <a:srcRect l="-23067" r="-23067" t="0" b="0"/>
          <a:stretch/>
        </p:blipFill>
        <p:spPr>
          <a:xfrm>
            <a:off x="965200" y="1727200"/>
            <a:ext cx="13919200" cy="5080000"/>
          </a:xfrm>
          <a:prstGeom prst="rect">
            <a:avLst/>
          </a:prstGeom>
        </p:spPr>
      </p:pic>
      <p:sp>
        <p:nvSpPr>
          <p:cNvPr id="7" name="neutral-observation"/>
          <p:cNvSpPr/>
          <p:nvPr/>
        </p:nvSpPr>
        <p:spPr>
          <a:xfrm>
            <a:off x="812800" y="7137400"/>
            <a:ext cx="4267200" cy="711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11 Aug</a:t>
            </a:r>
            <a:endParaRPr lang="en-US" sz="1600" dirty="0"/>
          </a:p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Neutral contributions dominated</a:t>
            </a:r>
            <a:endParaRPr lang="en-US" sz="1600" dirty="0"/>
          </a:p>
        </p:txBody>
      </p:sp>
      <p:sp>
        <p:nvSpPr>
          <p:cNvPr id="8" name="observation-divider-one"/>
          <p:cNvSpPr/>
          <p:nvPr/>
        </p:nvSpPr>
        <p:spPr>
          <a:xfrm>
            <a:off x="5384800" y="7137400"/>
            <a:ext cx="9144" cy="711200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9" name="negative-observation"/>
          <p:cNvSpPr/>
          <p:nvPr/>
        </p:nvSpPr>
        <p:spPr>
          <a:xfrm>
            <a:off x="5689600" y="7137400"/>
            <a:ext cx="4470400" cy="711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15 Aug · 77.8% negative</a:t>
            </a:r>
            <a:endParaRPr lang="en-US" sz="1600" dirty="0"/>
          </a:p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argument became more personal</a:t>
            </a:r>
            <a:endParaRPr lang="en-US" sz="1600" dirty="0"/>
          </a:p>
        </p:txBody>
      </p:sp>
      <p:sp>
        <p:nvSpPr>
          <p:cNvPr id="10" name="observation-divider-two"/>
          <p:cNvSpPr/>
          <p:nvPr/>
        </p:nvSpPr>
        <p:spPr>
          <a:xfrm>
            <a:off x="10464800" y="7137400"/>
            <a:ext cx="9144" cy="711200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11" name="volume-observation"/>
          <p:cNvSpPr/>
          <p:nvPr/>
        </p:nvSpPr>
        <p:spPr>
          <a:xfrm>
            <a:off x="10769600" y="7137400"/>
            <a:ext cx="4267200" cy="711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b="1" dirty="0">
                <a:solidFill>
                  <a:srgbClr val="0F766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14 Aug · one contribution</a:t>
            </a:r>
            <a:endParaRPr lang="en-US" sz="1600" dirty="0"/>
          </a:p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100% positive point is low-volume</a:t>
            </a:r>
            <a:endParaRPr lang="en-US" sz="1600" dirty="0"/>
          </a:p>
        </p:txBody>
      </p:sp>
      <p:sp>
        <p:nvSpPr>
          <p:cNvPr id="12" name="source-note"/>
          <p:cNvSpPr/>
          <p:nvPr/>
        </p:nvSpPr>
        <p:spPr>
          <a:xfrm>
            <a:off x="812800" y="8255000"/>
            <a:ext cx="124460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Structured daily sentiment aggregation of original TFF contribution text.</a:t>
            </a:r>
            <a:endParaRPr lang="en-US" sz="1200" dirty="0"/>
          </a:p>
        </p:txBody>
      </p:sp>
      <p:sp>
        <p:nvSpPr>
          <p:cNvPr id="13" name="page-number"/>
          <p:cNvSpPr/>
          <p:nvPr/>
        </p:nvSpPr>
        <p:spPr>
          <a:xfrm>
            <a:off x="14478000" y="8229600"/>
            <a:ext cx="9652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08 / 09</a:t>
            </a:r>
            <a:endParaRPr lang="en-US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E293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accent"/>
          <p:cNvSpPr/>
          <p:nvPr/>
        </p:nvSpPr>
        <p:spPr>
          <a:xfrm>
            <a:off x="0" y="0"/>
            <a:ext cx="16256000" cy="1016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3" name="slide-title"/>
          <p:cNvSpPr/>
          <p:nvPr/>
        </p:nvSpPr>
        <p:spPr>
          <a:xfrm>
            <a:off x="812800" y="533400"/>
            <a:ext cx="13716000" cy="660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4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Compare the delivered cost</a:t>
            </a:r>
            <a:endParaRPr lang="en-US" sz="3400" dirty="0"/>
          </a:p>
        </p:txBody>
      </p:sp>
      <p:sp>
        <p:nvSpPr>
          <p:cNvPr id="4" name="slide-kicker"/>
          <p:cNvSpPr/>
          <p:nvPr/>
        </p:nvSpPr>
        <p:spPr>
          <a:xfrm>
            <a:off x="812800" y="1244600"/>
            <a:ext cx="13208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CBD5E1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practical buying checklist for farm vehicles and machinery</a:t>
            </a:r>
            <a:endParaRPr lang="en-US" sz="1400" dirty="0"/>
          </a:p>
        </p:txBody>
      </p:sp>
      <p:graphicFrame>
        <p:nvGraphicFramePr>
          <p:cNvPr id="10" name="buying-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812800" y="1879600"/>
          <a:ext cx="10414000" cy="4978400"/>
        </p:xfrm>
        <a:graphic>
          <a:graphicData uri="http://schemas.openxmlformats.org/drawingml/2006/table">
            <a:tbl>
              <a:tblPr/>
              <a:tblGrid>
                <a:gridCol w="2603500"/>
                <a:gridCol w="7810500"/>
              </a:tblGrid>
              <a:tr h="660399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Check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EA58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580C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What to establish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EA58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580C"/>
                    </a:solidFill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Specification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EA58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Model year, engine, payload, equipment and warranty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EA58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Taxes and fees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VAT or sales tax, registration, delivery and first-year VED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Business treatment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Car or commercial-vehicle classification, private availability and VAT recovery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Finance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Exchange rate, incentives, interest, residual value and total ownership cost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03200" marR="203200" marT="152400" marB="1524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6" name="rule-card"/>
          <p:cNvSpPr/>
          <p:nvPr/>
        </p:nvSpPr>
        <p:spPr>
          <a:xfrm>
            <a:off x="11684000" y="1879600"/>
            <a:ext cx="3352800" cy="49784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7" name="rule-label"/>
          <p:cNvSpPr/>
          <p:nvPr/>
        </p:nvSpPr>
        <p:spPr>
          <a:xfrm>
            <a:off x="11988800" y="2260600"/>
            <a:ext cx="27432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RULE OF THUMB</a:t>
            </a:r>
            <a:endParaRPr lang="en-US" sz="1400" dirty="0"/>
          </a:p>
        </p:txBody>
      </p:sp>
      <p:sp>
        <p:nvSpPr>
          <p:cNvPr id="8" name="rule-title"/>
          <p:cNvSpPr/>
          <p:nvPr/>
        </p:nvSpPr>
        <p:spPr>
          <a:xfrm>
            <a:off x="11988800" y="2844800"/>
            <a:ext cx="2743200" cy="1320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105"/>
              </a:lnSpc>
              <a:buNone/>
            </a:pPr>
            <a:r>
              <a:rPr lang="en-US" altLang="en-US" sz="27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cheapest figure on screen is not the farm-account cost.</a:t>
            </a:r>
            <a:endParaRPr lang="en-US" sz="2700" dirty="0"/>
          </a:p>
        </p:txBody>
      </p:sp>
      <p:sp>
        <p:nvSpPr>
          <p:cNvPr id="9" name="rule-divider"/>
          <p:cNvSpPr/>
          <p:nvPr/>
        </p:nvSpPr>
        <p:spPr>
          <a:xfrm>
            <a:off x="11988800" y="4495800"/>
            <a:ext cx="2743200" cy="9144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5" name="rule-text"/>
          <p:cNvSpPr/>
          <p:nvPr/>
        </p:nvSpPr>
        <p:spPr>
          <a:xfrm>
            <a:off x="11988800" y="4851400"/>
            <a:ext cx="2743200" cy="1625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60"/>
              </a:lnSpc>
              <a:buNone/>
            </a:pPr>
            <a:r>
              <a:rPr lang="en-US" altLang="en-US" sz="16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Price differences may reflect tax and regulation—but also currency, competition, finance and market positioning.</a:t>
            </a:r>
            <a:endParaRPr lang="en-US" sz="1600" dirty="0"/>
          </a:p>
        </p:txBody>
      </p:sp>
      <p:sp>
        <p:nvSpPr>
          <p:cNvPr id="11" name="source-link"/>
          <p:cNvSpPr/>
          <p:nvPr/>
        </p:nvSpPr>
        <p:spPr>
          <a:xfrm>
            <a:off x="812800" y="7391400"/>
            <a:ext cx="1422400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700" u="sng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Read the full conversation on The Farming Forum</a:t>
            </a:r>
            <a:endParaRPr lang="en-US" sz="1700" dirty="0"/>
          </a:p>
        </p:txBody>
      </p:sp>
      <p:sp>
        <p:nvSpPr>
          <p:cNvPr id="12" name="source-note"/>
          <p:cNvSpPr/>
          <p:nvPr/>
        </p:nvSpPr>
        <p:spPr>
          <a:xfrm>
            <a:off x="812800" y="8255000"/>
            <a:ext cx="114300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CBD5E1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TFF News · Conversation analysis · 27 August 2026</a:t>
            </a:r>
            <a:endParaRPr lang="en-US" sz="1200" dirty="0"/>
          </a:p>
        </p:txBody>
      </p:sp>
      <p:sp>
        <p:nvSpPr>
          <p:cNvPr id="13" name="page-number"/>
          <p:cNvSpPr/>
          <p:nvPr/>
        </p:nvSpPr>
        <p:spPr>
          <a:xfrm>
            <a:off x="14478000" y="8229600"/>
            <a:ext cx="9652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400" dirty="0">
                <a:solidFill>
                  <a:srgbClr val="CBD5E1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09 / 09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Manus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real cost of farm wheels</dc:title>
  <dc:subject>The real cost of farm wheels</dc:subject>
  <dc:creator>Manus</dc:creator>
  <cp:lastModifiedBy>Manus</cp:lastModifiedBy>
  <cp:revision>1</cp:revision>
  <dcterms:created xsi:type="dcterms:W3CDTF">2026-08-27T10:42:22Z</dcterms:created>
  <dcterms:modified xsi:type="dcterms:W3CDTF">2026-08-27T10:42:22Z</dcterms:modified>
</cp:coreProperties>
</file>