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6256000" cy="9144000"/>
  <p:notesSz cx="9144000" cy="16256000"/>
  <p:embeddedFontLst>
    <p:embeddedFont>
      <p:font typeface="PT Serif" charset="-122" pitchFamily="34"/>
      <p:regular r:id="rId17"/>
    </p:embeddedFont>
    <p:embeddedFont>
      <p:font typeface="Inter" charset="-122" pitchFamily="34"/>
      <p:regular r:id="rId18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cover-title"/>
          <p:cNvSpPr/>
          <p:nvPr/>
        </p:nvSpPr>
        <p:spPr>
          <a:xfrm>
            <a:off x="762000" y="1498600"/>
            <a:ext cx="6350000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040"/>
              </a:lnSpc>
              <a:buNone/>
            </a:pPr>
            <a:r>
              <a:rPr lang="en-US" altLang="en-US" sz="48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Tractor reliability:</a:t>
            </a:r>
            <a:endParaRPr lang="en-US" sz="4800" dirty="0"/>
          </a:p>
          <a:p>
            <a:pPr algn="l" indent="0" marL="0">
              <a:lnSpc>
                <a:spcPts val="5040"/>
              </a:lnSpc>
              <a:buNone/>
            </a:pPr>
            <a:r>
              <a:rPr lang="en-US" altLang="en-US" sz="48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match the system to the job</a:t>
            </a:r>
            <a:endParaRPr lang="en-US" sz="4800" dirty="0"/>
          </a:p>
        </p:txBody>
      </p:sp>
      <p:sp>
        <p:nvSpPr>
          <p:cNvPr id="4" name="cover-subtitle"/>
          <p:cNvSpPr/>
          <p:nvPr/>
        </p:nvSpPr>
        <p:spPr>
          <a:xfrm>
            <a:off x="762000" y="3810000"/>
            <a:ext cx="6223000" cy="1206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75"/>
              </a:lnSpc>
              <a:buNone/>
            </a:pPr>
            <a:r>
              <a:rPr lang="en-US" altLang="en-US" sz="23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116 farming contributions reveal about brakes, duty cycles and support</a:t>
            </a:r>
            <a:endParaRPr lang="en-US" sz="2300" dirty="0"/>
          </a:p>
        </p:txBody>
      </p:sp>
      <p:sp>
        <p:nvSpPr>
          <p:cNvPr id="5" name="title-accent"/>
          <p:cNvSpPr/>
          <p:nvPr/>
        </p:nvSpPr>
        <p:spPr>
          <a:xfrm>
            <a:off x="762000" y="5130800"/>
            <a:ext cx="1066800" cy="63500"/>
          </a:xfrm>
          <a:prstGeom prst="rect">
            <a:avLst/>
          </a:prstGeom>
          <a:solidFill>
            <a:srgbClr val="8B5A2B"/>
          </a:solidFill>
          <a:ln/>
        </p:spPr>
      </p:sp>
      <p:sp>
        <p:nvSpPr>
          <p:cNvPr id="6" name="cover-presenter"/>
          <p:cNvSpPr/>
          <p:nvPr/>
        </p:nvSpPr>
        <p:spPr>
          <a:xfrm>
            <a:off x="762000" y="5334000"/>
            <a:ext cx="5842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7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News</a:t>
            </a:r>
            <a:r>
              <a:rPr lang="en-US" altLang="en-US" sz="17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· 31 August 2026</a:t>
            </a:r>
            <a:endParaRPr lang="en-US" sz="1700" dirty="0"/>
          </a:p>
        </p:txBody>
      </p:sp>
      <p:pic>
        <p:nvPicPr>
          <p:cNvPr id="7" name="cover-photo" descr="preencoded.png">    </p:cNvPr>
          <p:cNvPicPr>
            <a:picLocks noChangeAspect="1"/>
          </p:cNvPicPr>
          <p:nvPr/>
        </p:nvPicPr>
        <p:blipFill>
          <a:blip r:embed="rId1"/>
          <a:srcRect l="13538" r="13538" t="0" b="0"/>
          <a:stretch/>
        </p:blipFill>
        <p:spPr>
          <a:xfrm>
            <a:off x="7620000" y="1498600"/>
            <a:ext cx="8026400" cy="6604000"/>
          </a:xfrm>
          <a:prstGeom prst="rect">
            <a:avLst/>
          </a:prstGeom>
        </p:spPr>
      </p:pic>
      <p:sp>
        <p:nvSpPr>
          <p:cNvPr id="8" name="cover-footer"/>
          <p:cNvSpPr/>
          <p:nvPr/>
        </p:nvSpPr>
        <p:spPr>
          <a:xfrm>
            <a:off x="762000" y="8648700"/>
            <a:ext cx="6604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Conversation analysis · The Farming Forum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A practical conversation, not a brand survey</a:t>
            </a:r>
            <a:endParaRPr lang="en-US" sz="3100" dirty="0"/>
          </a:p>
        </p:txBody>
      </p:sp>
      <p:sp>
        <p:nvSpPr>
          <p:cNvPr id="4" name="metric-views"/>
          <p:cNvSpPr/>
          <p:nvPr/>
        </p:nvSpPr>
        <p:spPr>
          <a:xfrm>
            <a:off x="762000" y="1676400"/>
            <a:ext cx="3048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4,231</a:t>
            </a:r>
            <a:endParaRPr lang="en-US" sz="4200" dirty="0"/>
          </a:p>
        </p:txBody>
      </p:sp>
      <p:sp>
        <p:nvSpPr>
          <p:cNvPr id="5" name="metric-views-label"/>
          <p:cNvSpPr/>
          <p:nvPr/>
        </p:nvSpPr>
        <p:spPr>
          <a:xfrm>
            <a:off x="762000" y="2489200"/>
            <a:ext cx="3048000" cy="48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TFF views</a:t>
            </a:r>
            <a:endParaRPr lang="en-US" sz="1700" dirty="0"/>
          </a:p>
        </p:txBody>
      </p:sp>
      <p:sp>
        <p:nvSpPr>
          <p:cNvPr id="6" name="metric-divider-1"/>
          <p:cNvSpPr/>
          <p:nvPr/>
        </p:nvSpPr>
        <p:spPr>
          <a:xfrm>
            <a:off x="4191000" y="1676400"/>
            <a:ext cx="9144" cy="13335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7" name="metric-contributions"/>
          <p:cNvSpPr/>
          <p:nvPr/>
        </p:nvSpPr>
        <p:spPr>
          <a:xfrm>
            <a:off x="4445000" y="1676400"/>
            <a:ext cx="3048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116</a:t>
            </a:r>
            <a:endParaRPr lang="en-US" sz="4200" dirty="0"/>
          </a:p>
        </p:txBody>
      </p:sp>
      <p:sp>
        <p:nvSpPr>
          <p:cNvPr id="8" name="metric-contributions-label"/>
          <p:cNvSpPr/>
          <p:nvPr/>
        </p:nvSpPr>
        <p:spPr>
          <a:xfrm>
            <a:off x="4445000" y="2489200"/>
            <a:ext cx="3048000" cy="48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visible contributions</a:t>
            </a:r>
            <a:endParaRPr lang="en-US" sz="1700" dirty="0"/>
          </a:p>
        </p:txBody>
      </p:sp>
      <p:sp>
        <p:nvSpPr>
          <p:cNvPr id="9" name="metric-divider-2"/>
          <p:cNvSpPr/>
          <p:nvPr/>
        </p:nvSpPr>
        <p:spPr>
          <a:xfrm>
            <a:off x="7874000" y="1676400"/>
            <a:ext cx="9144" cy="13335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0" name="metric-reactions"/>
          <p:cNvSpPr/>
          <p:nvPr/>
        </p:nvSpPr>
        <p:spPr>
          <a:xfrm>
            <a:off x="8128000" y="1676400"/>
            <a:ext cx="3048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231</a:t>
            </a:r>
            <a:endParaRPr lang="en-US" sz="4200" dirty="0"/>
          </a:p>
        </p:txBody>
      </p:sp>
      <p:sp>
        <p:nvSpPr>
          <p:cNvPr id="11" name="metric-reactions-label"/>
          <p:cNvSpPr/>
          <p:nvPr/>
        </p:nvSpPr>
        <p:spPr>
          <a:xfrm>
            <a:off x="8128000" y="2489200"/>
            <a:ext cx="3048000" cy="48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total reactions</a:t>
            </a:r>
            <a:endParaRPr lang="en-US" sz="1700" dirty="0"/>
          </a:p>
        </p:txBody>
      </p:sp>
      <p:sp>
        <p:nvSpPr>
          <p:cNvPr id="12" name="metric-divider-3"/>
          <p:cNvSpPr/>
          <p:nvPr/>
        </p:nvSpPr>
        <p:spPr>
          <a:xfrm>
            <a:off x="11557000" y="1676400"/>
            <a:ext cx="9144" cy="13335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3" name="metric-average"/>
          <p:cNvSpPr/>
          <p:nvPr/>
        </p:nvSpPr>
        <p:spPr>
          <a:xfrm>
            <a:off x="11811000" y="1676400"/>
            <a:ext cx="3048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200" b="1" dirty="0">
                <a:solidFill>
                  <a:srgbClr val="8B5A2B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1.99</a:t>
            </a:r>
            <a:endParaRPr lang="en-US" sz="4200" dirty="0"/>
          </a:p>
        </p:txBody>
      </p:sp>
      <p:sp>
        <p:nvSpPr>
          <p:cNvPr id="14" name="metric-average-label"/>
          <p:cNvSpPr/>
          <p:nvPr/>
        </p:nvSpPr>
        <p:spPr>
          <a:xfrm>
            <a:off x="11811000" y="2489200"/>
            <a:ext cx="3048000" cy="482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 per contribution</a:t>
            </a:r>
            <a:endParaRPr lang="en-US" sz="1700" dirty="0"/>
          </a:p>
        </p:txBody>
      </p:sp>
      <p:sp>
        <p:nvSpPr>
          <p:cNvPr id="15" name="body-divider"/>
          <p:cNvSpPr/>
          <p:nvPr/>
        </p:nvSpPr>
        <p:spPr>
          <a:xfrm>
            <a:off x="609600" y="3632200"/>
            <a:ext cx="150368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6" name="left-accent"/>
          <p:cNvSpPr/>
          <p:nvPr/>
        </p:nvSpPr>
        <p:spPr>
          <a:xfrm>
            <a:off x="762000" y="4140200"/>
            <a:ext cx="63500" cy="33020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17" name="useful-heading"/>
          <p:cNvSpPr/>
          <p:nvPr/>
        </p:nvSpPr>
        <p:spPr>
          <a:xfrm>
            <a:off x="1041400" y="4064000"/>
            <a:ext cx="6223000" cy="508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What it tells us</a:t>
            </a:r>
            <a:endParaRPr lang="en-US" sz="2400" dirty="0"/>
          </a:p>
        </p:txBody>
      </p:sp>
      <p:sp>
        <p:nvSpPr>
          <p:cNvPr id="18" name="useful-copy"/>
          <p:cNvSpPr/>
          <p:nvPr/>
        </p:nvSpPr>
        <p:spPr>
          <a:xfrm>
            <a:off x="1041400" y="4749800"/>
            <a:ext cx="6223000" cy="292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01625" indent="-301625">
              <a:lnSpc>
                <a:spcPts val="2565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Which operational concerns drew the most attention</a:t>
            </a:r>
            <a:endParaRPr lang="en-US" sz="1900" dirty="0"/>
          </a:p>
          <a:p>
            <a:pPr algn="l" marL="301625" indent="-301625">
              <a:lnSpc>
                <a:spcPts val="2565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How farmers linked machinery, trailers, operators and service support</a:t>
            </a:r>
            <a:endParaRPr lang="en-US" sz="1900" dirty="0"/>
          </a:p>
          <a:p>
            <a:pPr algn="l" marL="301625" indent="-301625">
              <a:lnSpc>
                <a:spcPts val="2565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Where safety and maintenance guidance sharpen the discussion</a:t>
            </a:r>
            <a:endParaRPr lang="en-US" sz="1900" dirty="0"/>
          </a:p>
        </p:txBody>
      </p:sp>
      <p:sp>
        <p:nvSpPr>
          <p:cNvPr id="19" name="right-accent"/>
          <p:cNvSpPr/>
          <p:nvPr/>
        </p:nvSpPr>
        <p:spPr>
          <a:xfrm>
            <a:off x="8636000" y="4140200"/>
            <a:ext cx="63500" cy="3302000"/>
          </a:xfrm>
          <a:prstGeom prst="rect">
            <a:avLst/>
          </a:prstGeom>
          <a:solidFill>
            <a:srgbClr val="8B5A2B"/>
          </a:solidFill>
          <a:ln/>
        </p:spPr>
      </p:sp>
      <p:sp>
        <p:nvSpPr>
          <p:cNvPr id="20" name="limits-heading"/>
          <p:cNvSpPr/>
          <p:nvPr/>
        </p:nvSpPr>
        <p:spPr>
          <a:xfrm>
            <a:off x="8915400" y="4064000"/>
            <a:ext cx="6223000" cy="508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4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What it does not tell us</a:t>
            </a:r>
            <a:endParaRPr lang="en-US" sz="2400" dirty="0"/>
          </a:p>
        </p:txBody>
      </p:sp>
      <p:sp>
        <p:nvSpPr>
          <p:cNvPr id="21" name="limits-copy"/>
          <p:cNvSpPr/>
          <p:nvPr/>
        </p:nvSpPr>
        <p:spPr>
          <a:xfrm>
            <a:off x="8915400" y="4749800"/>
            <a:ext cx="6223000" cy="292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01625" indent="-301625">
              <a:lnSpc>
                <a:spcPts val="2565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representative reliability rate for UK tractor fleets</a:t>
            </a:r>
            <a:endParaRPr lang="en-US" sz="1900" dirty="0"/>
          </a:p>
          <a:p>
            <a:pPr algn="l" marL="301625" indent="-301625">
              <a:lnSpc>
                <a:spcPts val="2565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manufacturer ranking or proof of sector-wide defects</a:t>
            </a:r>
            <a:endParaRPr lang="en-US" sz="1900" dirty="0"/>
          </a:p>
          <a:p>
            <a:pPr algn="l" marL="301625" indent="-301625">
              <a:lnSpc>
                <a:spcPts val="2565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 substitute for competent servicing or legal roadworthiness checks</a:t>
            </a:r>
            <a:endParaRPr lang="en-US" sz="1900" dirty="0"/>
          </a:p>
        </p:txBody>
      </p:sp>
      <p:sp>
        <p:nvSpPr>
          <p:cNvPr id="22" name="source-note"/>
          <p:cNvSpPr/>
          <p:nvPr/>
        </p:nvSpPr>
        <p:spPr>
          <a:xfrm>
            <a:off x="609600" y="8712200"/>
            <a:ext cx="11430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read API; conversation 443716; analysis covers all visible contributions</a:t>
            </a:r>
            <a:endParaRPr lang="en-US" sz="1100" dirty="0"/>
          </a:p>
        </p:txBody>
      </p:sp>
      <p:sp>
        <p:nvSpPr>
          <p:cNvPr id="23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The trigger was repeated downtime</a:t>
            </a:r>
            <a:endParaRPr lang="en-US" sz="3100" dirty="0"/>
          </a:p>
        </p:txBody>
      </p:sp>
      <p:sp>
        <p:nvSpPr>
          <p:cNvPr id="4" name="quote-bar"/>
          <p:cNvSpPr/>
          <p:nvPr/>
        </p:nvSpPr>
        <p:spPr>
          <a:xfrm>
            <a:off x="762000" y="1778000"/>
            <a:ext cx="76200" cy="26670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5" name="opening-quote"/>
          <p:cNvSpPr/>
          <p:nvPr/>
        </p:nvSpPr>
        <p:spPr>
          <a:xfrm>
            <a:off x="1117600" y="1752600"/>
            <a:ext cx="6350000" cy="241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500"/>
              </a:lnSpc>
              <a:buNone/>
            </a:pPr>
            <a:r>
              <a:rPr lang="en-US" altLang="en-US" sz="2800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“Are we just unlucky or are modern tractors not designed for working on livestock farms?”</a:t>
            </a:r>
            <a:endParaRPr lang="en-US" sz="2800" dirty="0"/>
          </a:p>
        </p:txBody>
      </p:sp>
      <p:sp>
        <p:nvSpPr>
          <p:cNvPr id="6" name="quote-attribution"/>
          <p:cNvSpPr/>
          <p:nvPr/>
        </p:nvSpPr>
        <p:spPr>
          <a:xfrm>
            <a:off x="1117600" y="4318000"/>
            <a:ext cx="6096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Opening contribution · Frank-the-Wool</a:t>
            </a:r>
            <a:endParaRPr lang="en-US" sz="1600" dirty="0"/>
          </a:p>
        </p:txBody>
      </p:sp>
      <p:graphicFrame>
        <p:nvGraphicFramePr>
          <p:cNvPr id="7" name="reported-issues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8128000" y="1676400"/>
          <a:ext cx="7264400" cy="3530600"/>
        </p:xfrm>
        <a:graphic>
          <a:graphicData uri="http://schemas.openxmlformats.org/drawingml/2006/table">
            <a:tbl>
              <a:tblPr/>
              <a:tblGrid>
                <a:gridCol w="2905760"/>
                <a:gridCol w="4358640"/>
              </a:tblGrid>
              <a:tr h="482601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System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Experience described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4F6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Brakes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Wear and repair concerns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Electrics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Repeated warning or fault issues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Hydraulics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Leaks and operational downtime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Emissions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AdBlue and aftertreatment faults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Engine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 serious concern under investigation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01600" marB="1016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lower-divider"/>
          <p:cNvSpPr/>
          <p:nvPr/>
        </p:nvSpPr>
        <p:spPr>
          <a:xfrm>
            <a:off x="609600" y="5689600"/>
            <a:ext cx="150368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9" name="contrast-heading"/>
          <p:cNvSpPr/>
          <p:nvPr/>
        </p:nvSpPr>
        <p:spPr>
          <a:xfrm>
            <a:off x="762000" y="6045200"/>
            <a:ext cx="6604000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The contrast</a:t>
            </a:r>
            <a:endParaRPr lang="en-US" sz="2300" dirty="0"/>
          </a:p>
        </p:txBody>
      </p:sp>
      <p:sp>
        <p:nvSpPr>
          <p:cNvPr id="10" name="contrast-copy"/>
          <p:cNvSpPr/>
          <p:nvPr/>
        </p:nvSpPr>
        <p:spPr>
          <a:xfrm>
            <a:off x="762000" y="6629400"/>
            <a:ext cx="6604000" cy="1397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65"/>
              </a:lnSpc>
              <a:buNone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 elderly Landini was still available while newer machines were out of action—an image that gave the conversation its force.</a:t>
            </a:r>
            <a:endParaRPr lang="en-US" sz="1900" dirty="0"/>
          </a:p>
        </p:txBody>
      </p:sp>
      <p:sp>
        <p:nvSpPr>
          <p:cNvPr id="11" name="boundary-heading"/>
          <p:cNvSpPr/>
          <p:nvPr/>
        </p:nvSpPr>
        <p:spPr>
          <a:xfrm>
            <a:off x="8255000" y="6045200"/>
            <a:ext cx="6985000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The boundary</a:t>
            </a:r>
            <a:endParaRPr lang="en-US" sz="2300" dirty="0"/>
          </a:p>
        </p:txBody>
      </p:sp>
      <p:sp>
        <p:nvSpPr>
          <p:cNvPr id="12" name="boundary-copy"/>
          <p:cNvSpPr/>
          <p:nvPr/>
        </p:nvSpPr>
        <p:spPr>
          <a:xfrm>
            <a:off x="8255000" y="6629400"/>
            <a:ext cx="6985000" cy="1397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65"/>
              </a:lnSpc>
              <a:buNone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are attributed experiences. They identify operational questions; they do not establish manufacturer-wide failure rates or technical causation.</a:t>
            </a:r>
            <a:endParaRPr lang="en-US" sz="1900" dirty="0"/>
          </a:p>
        </p:txBody>
      </p:sp>
      <p:sp>
        <p:nvSpPr>
          <p:cNvPr id="13" name="source-note"/>
          <p:cNvSpPr/>
          <p:nvPr/>
        </p:nvSpPr>
        <p:spPr>
          <a:xfrm>
            <a:off x="609600" y="8712200"/>
            <a:ext cx="11430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contribution 10246391; reported experiences are not independently verified defects</a:t>
            </a:r>
            <a:endParaRPr lang="en-US" sz="1100" dirty="0"/>
          </a:p>
        </p:txBody>
      </p:sp>
      <p:sp>
        <p:nvSpPr>
          <p:cNvPr id="14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Brakes and towing dominate</a:t>
            </a:r>
            <a:endParaRPr lang="en-US" sz="3100" dirty="0"/>
          </a:p>
        </p:txBody>
      </p:sp>
      <p:pic>
        <p:nvPicPr>
          <p:cNvPr id="4" name="theme-chart" descr="preencoded.png">    </p:cNvPr>
          <p:cNvPicPr>
            <a:picLocks noChangeAspect="1"/>
          </p:cNvPicPr>
          <p:nvPr/>
        </p:nvPicPr>
        <p:blipFill>
          <a:blip r:embed="rId1"/>
          <a:srcRect l="-3008" r="-3008" t="0" b="0"/>
          <a:stretch/>
        </p:blipFill>
        <p:spPr>
          <a:xfrm>
            <a:off x="762000" y="1600200"/>
            <a:ext cx="9525000" cy="4953000"/>
          </a:xfrm>
          <a:prstGeom prst="rect">
            <a:avLst/>
          </a:prstGeom>
        </p:spPr>
      </p:pic>
      <p:sp>
        <p:nvSpPr>
          <p:cNvPr id="5" name="interpretation-rule"/>
          <p:cNvSpPr/>
          <p:nvPr/>
        </p:nvSpPr>
        <p:spPr>
          <a:xfrm>
            <a:off x="10668000" y="1803400"/>
            <a:ext cx="63500" cy="4191000"/>
          </a:xfrm>
          <a:prstGeom prst="rect">
            <a:avLst/>
          </a:prstGeom>
          <a:solidFill>
            <a:srgbClr val="8B5A2B"/>
          </a:solidFill>
          <a:ln/>
        </p:spPr>
      </p:sp>
      <p:sp>
        <p:nvSpPr>
          <p:cNvPr id="6" name="interpretation-heading"/>
          <p:cNvSpPr/>
          <p:nvPr/>
        </p:nvSpPr>
        <p:spPr>
          <a:xfrm>
            <a:off x="10985500" y="1778000"/>
            <a:ext cx="4191000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What farmers connected</a:t>
            </a:r>
            <a:endParaRPr lang="en-US" sz="2300" dirty="0"/>
          </a:p>
        </p:txBody>
      </p:sp>
      <p:sp>
        <p:nvSpPr>
          <p:cNvPr id="7" name="interpretation-copy"/>
          <p:cNvSpPr/>
          <p:nvPr/>
        </p:nvSpPr>
        <p:spPr>
          <a:xfrm>
            <a:off x="10985500" y="2489200"/>
            <a:ext cx="4191000" cy="330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285750" indent="-285750">
              <a:lnSpc>
                <a:spcPts val="252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Trailer compatibility and tractor brake life</a:t>
            </a:r>
            <a:endParaRPr lang="en-US" sz="1800" dirty="0"/>
          </a:p>
          <a:p>
            <a:pPr algn="l" marL="285750" indent="-285750">
              <a:lnSpc>
                <a:spcPts val="252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Operating speed and downhill technique</a:t>
            </a:r>
            <a:endParaRPr lang="en-US" sz="1800" dirty="0"/>
          </a:p>
          <a:p>
            <a:pPr algn="l" marL="285750" indent="-285750">
              <a:lnSpc>
                <a:spcPts val="252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Maintenance condition and driver practice</a:t>
            </a:r>
            <a:endParaRPr lang="en-US" sz="1800" dirty="0"/>
          </a:p>
        </p:txBody>
      </p:sp>
      <p:sp>
        <p:nvSpPr>
          <p:cNvPr id="8" name="guidance-strip"/>
          <p:cNvSpPr/>
          <p:nvPr/>
        </p:nvSpPr>
        <p:spPr>
          <a:xfrm>
            <a:off x="609600" y="6908800"/>
            <a:ext cx="15036800" cy="13208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9" name="hse-label"/>
          <p:cNvSpPr/>
          <p:nvPr/>
        </p:nvSpPr>
        <p:spPr>
          <a:xfrm>
            <a:off x="889000" y="7086600"/>
            <a:ext cx="4572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HSE</a:t>
            </a:r>
            <a:endParaRPr lang="en-US" sz="1500" dirty="0"/>
          </a:p>
        </p:txBody>
      </p:sp>
      <p:sp>
        <p:nvSpPr>
          <p:cNvPr id="10" name="hse-copy"/>
          <p:cNvSpPr/>
          <p:nvPr/>
        </p:nvSpPr>
        <p:spPr>
          <a:xfrm>
            <a:off x="889000" y="7442200"/>
            <a:ext cx="44450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Safety-critical brakes and steering must be efficient and maintained.</a:t>
            </a:r>
            <a:endParaRPr lang="en-US" sz="1600" dirty="0"/>
          </a:p>
        </p:txBody>
      </p:sp>
      <p:sp>
        <p:nvSpPr>
          <p:cNvPr id="11" name="strip-divider-1"/>
          <p:cNvSpPr/>
          <p:nvPr/>
        </p:nvSpPr>
        <p:spPr>
          <a:xfrm>
            <a:off x="5689600" y="7086600"/>
            <a:ext cx="9144" cy="9398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2" name="nfu-label"/>
          <p:cNvSpPr/>
          <p:nvPr/>
        </p:nvSpPr>
        <p:spPr>
          <a:xfrm>
            <a:off x="5969000" y="7086600"/>
            <a:ext cx="4572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NFU / BAGMA</a:t>
            </a:r>
            <a:endParaRPr lang="en-US" sz="1500" dirty="0"/>
          </a:p>
        </p:txBody>
      </p:sp>
      <p:sp>
        <p:nvSpPr>
          <p:cNvPr id="13" name="nfu-copy"/>
          <p:cNvSpPr/>
          <p:nvPr/>
        </p:nvSpPr>
        <p:spPr>
          <a:xfrm>
            <a:off x="5969000" y="7442200"/>
            <a:ext cx="44450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Trailer brakes must suit the intended weight and speed.</a:t>
            </a:r>
            <a:endParaRPr lang="en-US" sz="1600" dirty="0"/>
          </a:p>
        </p:txBody>
      </p:sp>
      <p:sp>
        <p:nvSpPr>
          <p:cNvPr id="14" name="strip-divider-2"/>
          <p:cNvSpPr/>
          <p:nvPr/>
        </p:nvSpPr>
        <p:spPr>
          <a:xfrm>
            <a:off x="10769600" y="7086600"/>
            <a:ext cx="9144" cy="9398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5" name="implication-label"/>
          <p:cNvSpPr/>
          <p:nvPr/>
        </p:nvSpPr>
        <p:spPr>
          <a:xfrm>
            <a:off x="11049000" y="7086600"/>
            <a:ext cx="4318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IMPLICATION</a:t>
            </a:r>
            <a:endParaRPr lang="en-US" sz="1500" dirty="0"/>
          </a:p>
        </p:txBody>
      </p:sp>
      <p:sp>
        <p:nvSpPr>
          <p:cNvPr id="16" name="implication-copy"/>
          <p:cNvSpPr/>
          <p:nvPr/>
        </p:nvSpPr>
        <p:spPr>
          <a:xfrm>
            <a:off x="11049000" y="7442200"/>
            <a:ext cx="43180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altLang="en-US" sz="16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Assess the tractor and trailer as one braking system.</a:t>
            </a:r>
            <a:endParaRPr lang="en-US" sz="1600" dirty="0"/>
          </a:p>
        </p:txBody>
      </p:sp>
      <p:sp>
        <p:nvSpPr>
          <p:cNvPr id="17" name="source-note"/>
          <p:cNvSpPr/>
          <p:nvPr/>
        </p:nvSpPr>
        <p:spPr>
          <a:xfrm>
            <a:off x="609600" y="8712200"/>
            <a:ext cx="12573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TFF contribution classification; HSE; GOV.UK; NFU/BAGMA trailer guidance</a:t>
            </a:r>
            <a:endParaRPr lang="en-US" sz="1100" dirty="0"/>
          </a:p>
        </p:txBody>
      </p:sp>
      <p:sp>
        <p:nvSpPr>
          <p:cNvPr id="18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Livestock work creates an awkward duty cycle</a:t>
            </a:r>
            <a:endParaRPr lang="en-US" sz="3100" dirty="0"/>
          </a:p>
        </p:txBody>
      </p:sp>
      <p:pic>
        <p:nvPicPr>
          <p:cNvPr id="4" name="farm-image" descr="preencoded.png">    </p:cNvPr>
          <p:cNvPicPr>
            <a:picLocks noChangeAspect="1"/>
          </p:cNvPicPr>
          <p:nvPr/>
        </p:nvPicPr>
        <p:blipFill>
          <a:blip r:embed="rId1"/>
          <a:srcRect l="0" r="0" t="3431" b="3431"/>
          <a:stretch/>
        </p:blipFill>
        <p:spPr>
          <a:xfrm>
            <a:off x="762000" y="1676400"/>
            <a:ext cx="6477000" cy="6032500"/>
          </a:xfrm>
          <a:prstGeom prst="rect">
            <a:avLst/>
          </a:prstGeom>
        </p:spPr>
      </p:pic>
      <p:sp>
        <p:nvSpPr>
          <p:cNvPr id="5" name="factor-1-number"/>
          <p:cNvSpPr/>
          <p:nvPr/>
        </p:nvSpPr>
        <p:spPr>
          <a:xfrm>
            <a:off x="8001000" y="1778000"/>
            <a:ext cx="558800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26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01</a:t>
            </a:r>
            <a:endParaRPr lang="en-US" sz="2600" dirty="0"/>
          </a:p>
        </p:txBody>
      </p:sp>
      <p:sp>
        <p:nvSpPr>
          <p:cNvPr id="6" name="factor-1-copy"/>
          <p:cNvSpPr/>
          <p:nvPr/>
        </p:nvSpPr>
        <p:spPr>
          <a:xfrm>
            <a:off x="8788400" y="1727200"/>
            <a:ext cx="6350000" cy="812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70"/>
              </a:lnSpc>
              <a:buNone/>
            </a:pPr>
            <a:r>
              <a:rPr lang="en-US" altLang="en-US" sz="19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Short jobs</a:t>
            </a: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may limit sustained warm-up and engine load.</a:t>
            </a:r>
            <a:endParaRPr lang="en-US" sz="1900" dirty="0"/>
          </a:p>
        </p:txBody>
      </p:sp>
      <p:sp>
        <p:nvSpPr>
          <p:cNvPr id="7" name="factor-divider-1"/>
          <p:cNvSpPr/>
          <p:nvPr/>
        </p:nvSpPr>
        <p:spPr>
          <a:xfrm>
            <a:off x="8001000" y="2768600"/>
            <a:ext cx="73660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8" name="factor-2-number"/>
          <p:cNvSpPr/>
          <p:nvPr/>
        </p:nvSpPr>
        <p:spPr>
          <a:xfrm>
            <a:off x="8001000" y="2997200"/>
            <a:ext cx="558800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26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02</a:t>
            </a:r>
            <a:endParaRPr lang="en-US" sz="2600" dirty="0"/>
          </a:p>
        </p:txBody>
      </p:sp>
      <p:sp>
        <p:nvSpPr>
          <p:cNvPr id="9" name="factor-2-copy"/>
          <p:cNvSpPr/>
          <p:nvPr/>
        </p:nvSpPr>
        <p:spPr>
          <a:xfrm>
            <a:off x="8788400" y="2946400"/>
            <a:ext cx="6350000" cy="812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70"/>
              </a:lnSpc>
              <a:buNone/>
            </a:pPr>
            <a:r>
              <a:rPr lang="en-US" altLang="en-US" sz="19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Mud and moisture</a:t>
            </a: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raise contamination and connection risks.</a:t>
            </a:r>
            <a:endParaRPr lang="en-US" sz="1900" dirty="0"/>
          </a:p>
        </p:txBody>
      </p:sp>
      <p:sp>
        <p:nvSpPr>
          <p:cNvPr id="10" name="factor-divider-2"/>
          <p:cNvSpPr/>
          <p:nvPr/>
        </p:nvSpPr>
        <p:spPr>
          <a:xfrm>
            <a:off x="8001000" y="3987800"/>
            <a:ext cx="73660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1" name="factor-3-number"/>
          <p:cNvSpPr/>
          <p:nvPr/>
        </p:nvSpPr>
        <p:spPr>
          <a:xfrm>
            <a:off x="8001000" y="4216400"/>
            <a:ext cx="558800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26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03</a:t>
            </a:r>
            <a:endParaRPr lang="en-US" sz="2600" dirty="0"/>
          </a:p>
        </p:txBody>
      </p:sp>
      <p:sp>
        <p:nvSpPr>
          <p:cNvPr id="12" name="factor-3-copy"/>
          <p:cNvSpPr/>
          <p:nvPr/>
        </p:nvSpPr>
        <p:spPr>
          <a:xfrm>
            <a:off x="8788400" y="4165600"/>
            <a:ext cx="6350000" cy="812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70"/>
              </a:lnSpc>
              <a:buNone/>
            </a:pPr>
            <a:r>
              <a:rPr lang="en-US" altLang="en-US" sz="19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Frequent attachment changes</a:t>
            </a: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increase hydraulic and handling demands.</a:t>
            </a:r>
            <a:endParaRPr lang="en-US" sz="1900" dirty="0"/>
          </a:p>
        </p:txBody>
      </p:sp>
      <p:sp>
        <p:nvSpPr>
          <p:cNvPr id="13" name="factor-divider-3"/>
          <p:cNvSpPr/>
          <p:nvPr/>
        </p:nvSpPr>
        <p:spPr>
          <a:xfrm>
            <a:off x="8001000" y="5207000"/>
            <a:ext cx="73660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4" name="factor-4-number"/>
          <p:cNvSpPr/>
          <p:nvPr/>
        </p:nvSpPr>
        <p:spPr>
          <a:xfrm>
            <a:off x="8001000" y="5435600"/>
            <a:ext cx="558800" cy="558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26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04</a:t>
            </a:r>
            <a:endParaRPr lang="en-US" sz="2600" dirty="0"/>
          </a:p>
        </p:txBody>
      </p:sp>
      <p:sp>
        <p:nvSpPr>
          <p:cNvPr id="15" name="factor-4-copy"/>
          <p:cNvSpPr/>
          <p:nvPr/>
        </p:nvSpPr>
        <p:spPr>
          <a:xfrm>
            <a:off x="8788400" y="5384800"/>
            <a:ext cx="6350000" cy="812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70"/>
              </a:lnSpc>
              <a:buNone/>
            </a:pPr>
            <a:r>
              <a:rPr lang="en-US" altLang="en-US" sz="1900" b="1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Several operators</a:t>
            </a: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can produce different driving and checking routines.</a:t>
            </a:r>
            <a:endParaRPr lang="en-US" sz="1900" dirty="0"/>
          </a:p>
        </p:txBody>
      </p:sp>
      <p:sp>
        <p:nvSpPr>
          <p:cNvPr id="16" name="boundary-strip"/>
          <p:cNvSpPr/>
          <p:nvPr/>
        </p:nvSpPr>
        <p:spPr>
          <a:xfrm>
            <a:off x="8001000" y="6680200"/>
            <a:ext cx="7366000" cy="11430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17" name="boundary-label"/>
          <p:cNvSpPr/>
          <p:nvPr/>
        </p:nvSpPr>
        <p:spPr>
          <a:xfrm>
            <a:off x="8280400" y="6870700"/>
            <a:ext cx="68072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ANALYTICAL BOUNDARY</a:t>
            </a:r>
            <a:endParaRPr lang="en-US" sz="1400" dirty="0"/>
          </a:p>
        </p:txBody>
      </p:sp>
      <p:sp>
        <p:nvSpPr>
          <p:cNvPr id="18" name="boundary-copy"/>
          <p:cNvSpPr/>
          <p:nvPr/>
        </p:nvSpPr>
        <p:spPr>
          <a:xfrm>
            <a:off x="8280400" y="7239000"/>
            <a:ext cx="680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are operational hypotheses raised by participants—not proven causes of sector-wide tractor faults.</a:t>
            </a:r>
            <a:endParaRPr lang="en-US" sz="1600" dirty="0"/>
          </a:p>
        </p:txBody>
      </p:sp>
      <p:sp>
        <p:nvSpPr>
          <p:cNvPr id="19" name="source-note"/>
          <p:cNvSpPr/>
          <p:nvPr/>
        </p:nvSpPr>
        <p:spPr>
          <a:xfrm>
            <a:off x="609600" y="8712200"/>
            <a:ext cx="12065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conversation 443716; original TFF News editorial image</a:t>
            </a:r>
            <a:endParaRPr lang="en-US" sz="1100" dirty="0"/>
          </a:p>
        </p:txBody>
      </p:sp>
      <p:sp>
        <p:nvSpPr>
          <p:cNvPr id="20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Reliability includes the response</a:t>
            </a:r>
            <a:endParaRPr lang="en-US" sz="3100" dirty="0"/>
          </a:p>
        </p:txBody>
      </p:sp>
      <p:sp>
        <p:nvSpPr>
          <p:cNvPr id="4" name="grid-vertical"/>
          <p:cNvSpPr/>
          <p:nvPr/>
        </p:nvSpPr>
        <p:spPr>
          <a:xfrm>
            <a:off x="8064500" y="1676400"/>
            <a:ext cx="9144" cy="64262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5" name="grid-horizontal"/>
          <p:cNvSpPr/>
          <p:nvPr/>
        </p:nvSpPr>
        <p:spPr>
          <a:xfrm>
            <a:off x="762000" y="4889500"/>
            <a:ext cx="146050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6" name="quote-accent"/>
          <p:cNvSpPr/>
          <p:nvPr/>
        </p:nvSpPr>
        <p:spPr>
          <a:xfrm>
            <a:off x="762000" y="1879600"/>
            <a:ext cx="63500" cy="23876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7" name="support-quote"/>
          <p:cNvSpPr/>
          <p:nvPr/>
        </p:nvSpPr>
        <p:spPr>
          <a:xfrm>
            <a:off x="1092200" y="1854200"/>
            <a:ext cx="6477000" cy="165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584"/>
              </a:lnSpc>
              <a:buNone/>
            </a:pPr>
            <a:r>
              <a:rPr lang="en-US" altLang="en-US" sz="2800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“They all break, it is how you are looked after when they do that matters.”</a:t>
            </a:r>
            <a:endParaRPr lang="en-US" sz="2800" dirty="0"/>
          </a:p>
        </p:txBody>
      </p:sp>
      <p:sp>
        <p:nvSpPr>
          <p:cNvPr id="8" name="support-attribution"/>
          <p:cNvSpPr/>
          <p:nvPr/>
        </p:nvSpPr>
        <p:spPr>
          <a:xfrm>
            <a:off x="1092200" y="3784600"/>
            <a:ext cx="6223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 C · contribution 10246696</a:t>
            </a:r>
            <a:endParaRPr lang="en-US" sz="1600" dirty="0"/>
          </a:p>
        </p:txBody>
      </p:sp>
      <p:sp>
        <p:nvSpPr>
          <p:cNvPr id="9" name="support-metric"/>
          <p:cNvSpPr/>
          <p:nvPr/>
        </p:nvSpPr>
        <p:spPr>
          <a:xfrm>
            <a:off x="8572500" y="1905000"/>
            <a:ext cx="2286000" cy="812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8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11</a:t>
            </a:r>
            <a:endParaRPr lang="en-US" sz="4800" dirty="0"/>
          </a:p>
        </p:txBody>
      </p:sp>
      <p:sp>
        <p:nvSpPr>
          <p:cNvPr id="10" name="support-metric-label"/>
          <p:cNvSpPr/>
          <p:nvPr/>
        </p:nvSpPr>
        <p:spPr>
          <a:xfrm>
            <a:off x="8572500" y="2794000"/>
            <a:ext cx="59690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20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contributions addressed warranty or dealer support</a:t>
            </a:r>
            <a:endParaRPr lang="en-US" sz="2000" dirty="0"/>
          </a:p>
        </p:txBody>
      </p:sp>
      <p:sp>
        <p:nvSpPr>
          <p:cNvPr id="11" name="support-metric-note"/>
          <p:cNvSpPr/>
          <p:nvPr/>
        </p:nvSpPr>
        <p:spPr>
          <a:xfrm>
            <a:off x="8572500" y="3708400"/>
            <a:ext cx="5969000" cy="635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9.5% of the conversation; multi-label classification</a:t>
            </a:r>
            <a:endParaRPr lang="en-US" sz="1600" dirty="0"/>
          </a:p>
        </p:txBody>
      </p:sp>
      <p:sp>
        <p:nvSpPr>
          <p:cNvPr id="12" name="dealer-heading"/>
          <p:cNvSpPr/>
          <p:nvPr/>
        </p:nvSpPr>
        <p:spPr>
          <a:xfrm>
            <a:off x="762000" y="5257800"/>
            <a:ext cx="6731000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Dealer response capacity</a:t>
            </a:r>
            <a:endParaRPr lang="en-US" sz="2300" dirty="0"/>
          </a:p>
        </p:txBody>
      </p:sp>
      <p:sp>
        <p:nvSpPr>
          <p:cNvPr id="13" name="dealer-copy"/>
          <p:cNvSpPr/>
          <p:nvPr/>
        </p:nvSpPr>
        <p:spPr>
          <a:xfrm>
            <a:off x="762000" y="5918200"/>
            <a:ext cx="6731000" cy="184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285750" indent="-285750">
              <a:lnSpc>
                <a:spcPts val="243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Capable technician availability</a:t>
            </a:r>
            <a:endParaRPr lang="en-US" sz="1800" dirty="0"/>
          </a:p>
          <a:p>
            <a:pPr algn="l" marL="285750" indent="-285750">
              <a:lnSpc>
                <a:spcPts val="243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Parts and diagnostic access</a:t>
            </a:r>
            <a:endParaRPr lang="en-US" sz="1800" dirty="0"/>
          </a:p>
          <a:p>
            <a:pPr algn="l" marL="285750" indent="-285750">
              <a:lnSpc>
                <a:spcPts val="243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Replacement tractor while repairs continue</a:t>
            </a:r>
            <a:endParaRPr lang="en-US" sz="1800" dirty="0"/>
          </a:p>
        </p:txBody>
      </p:sp>
      <p:sp>
        <p:nvSpPr>
          <p:cNvPr id="14" name="farm-heading"/>
          <p:cNvSpPr/>
          <p:nvPr/>
        </p:nvSpPr>
        <p:spPr>
          <a:xfrm>
            <a:off x="8572500" y="5257800"/>
            <a:ext cx="6604000" cy="457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Farm contingency capacity</a:t>
            </a:r>
            <a:endParaRPr lang="en-US" sz="2300" dirty="0"/>
          </a:p>
        </p:txBody>
      </p:sp>
      <p:sp>
        <p:nvSpPr>
          <p:cNvPr id="15" name="farm-copy"/>
          <p:cNvSpPr/>
          <p:nvPr/>
        </p:nvSpPr>
        <p:spPr>
          <a:xfrm>
            <a:off x="8572500" y="5918200"/>
            <a:ext cx="6604000" cy="184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285750" indent="-285750">
              <a:lnSpc>
                <a:spcPts val="243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Backup machine or hire arrangement</a:t>
            </a:r>
            <a:endParaRPr lang="en-US" sz="1800" dirty="0"/>
          </a:p>
          <a:p>
            <a:pPr algn="l" marL="285750" indent="-285750">
              <a:lnSpc>
                <a:spcPts val="243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Clear service and warranty terms</a:t>
            </a:r>
            <a:endParaRPr lang="en-US" sz="1800" dirty="0"/>
          </a:p>
          <a:p>
            <a:pPr algn="l" marL="285750" indent="-285750">
              <a:lnSpc>
                <a:spcPts val="2430"/>
              </a:lnSpc>
              <a:spcBef>
                <a:spcPts val="10"/>
              </a:spcBef>
              <a:buSzPct val="100000"/>
              <a:buChar char="•"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Downtime plan for daily feeding and handling</a:t>
            </a:r>
            <a:endParaRPr lang="en-US" sz="1800" dirty="0"/>
          </a:p>
        </p:txBody>
      </p:sp>
      <p:sp>
        <p:nvSpPr>
          <p:cNvPr id="16" name="source-note"/>
          <p:cNvSpPr/>
          <p:nvPr/>
        </p:nvSpPr>
        <p:spPr>
          <a:xfrm>
            <a:off x="609600" y="8712200"/>
            <a:ext cx="11938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conversation 443716; warranty/dealer-support classification</a:t>
            </a:r>
            <a:endParaRPr lang="en-US" sz="1100" dirty="0"/>
          </a:p>
        </p:txBody>
      </p:sp>
      <p:sp>
        <p:nvSpPr>
          <p:cNvPr id="17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Older versus modern is not binary</a:t>
            </a:r>
            <a:endParaRPr lang="en-US" sz="3100" dirty="0"/>
          </a:p>
        </p:txBody>
      </p:sp>
      <p:graphicFrame>
        <p:nvGraphicFramePr>
          <p:cNvPr id="8" name="age-comparison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762000" y="1676400"/>
          <a:ext cx="14605000" cy="4953000"/>
        </p:xfrm>
        <a:graphic>
          <a:graphicData uri="http://schemas.openxmlformats.org/drawingml/2006/table">
            <a:tbl>
              <a:tblPr/>
              <a:tblGrid>
                <a:gridCol w="3245552"/>
                <a:gridCol w="5679724"/>
                <a:gridCol w="5679724"/>
              </a:tblGrid>
              <a:tr h="609599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Decision factor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Older / simpler machine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4F6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b="1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Newer / more complex machine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4F6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Repairability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Independent support and simpler diagnosis may appeal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Specialist diagnostics and dealer access may be important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25400" cap="flat" cmpd="sng" algn="ctr">
                      <a:solidFill>
                        <a:srgbClr val="274E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Availability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Clean examples can be scarce and expensive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New supply and warranty routes are clearer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Operating risk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Age-related wear and parts scarcity remain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Electronic and aftertreatment downtime may concern users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Working environment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Useful as a backup or for limited tasks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Comfort safety and productivity can be stronger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Best question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0" cap="flat" cmpd="sng" algn="ctr">
                      <a:noFill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Can the farm maintain it safely and economically?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500" dirty="0">
                          <a:solidFill>
                            <a:srgbClr val="1A1A1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Can the support system keep it productive?</a:t>
                      </a:r>
                      <a:endParaRPr lang="en-US" sz="15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52400" marR="152400" marT="114300" marB="114300" anchor="ctr">
                    <a:lnL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E5E7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akeaway-band"/>
          <p:cNvSpPr/>
          <p:nvPr/>
        </p:nvSpPr>
        <p:spPr>
          <a:xfrm>
            <a:off x="762000" y="7035800"/>
            <a:ext cx="14605000" cy="10668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6" name="takeaway-label"/>
          <p:cNvSpPr/>
          <p:nvPr/>
        </p:nvSpPr>
        <p:spPr>
          <a:xfrm>
            <a:off x="1041400" y="7188200"/>
            <a:ext cx="27940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KEY TAKEAWAY</a:t>
            </a:r>
            <a:endParaRPr lang="en-US" sz="1400" dirty="0"/>
          </a:p>
        </p:txBody>
      </p:sp>
      <p:sp>
        <p:nvSpPr>
          <p:cNvPr id="7" name="takeaway-copy"/>
          <p:cNvSpPr/>
          <p:nvPr/>
        </p:nvSpPr>
        <p:spPr>
          <a:xfrm>
            <a:off x="1041400" y="7543800"/>
            <a:ext cx="139700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Age is a proxy; duty-cycle fit, maintenance and support determine the operating result.</a:t>
            </a:r>
            <a:endParaRPr lang="en-US" sz="2200" dirty="0"/>
          </a:p>
        </p:txBody>
      </p:sp>
      <p:sp>
        <p:nvSpPr>
          <p:cNvPr id="4" name="source-note"/>
          <p:cNvSpPr/>
          <p:nvPr/>
        </p:nvSpPr>
        <p:spPr>
          <a:xfrm>
            <a:off x="609600" y="8712200"/>
            <a:ext cx="11938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TFF conversation 443716; older-versus-modern theme appeared in 28 contributions</a:t>
            </a:r>
            <a:endParaRPr lang="en-US" sz="1100" dirty="0"/>
          </a:p>
        </p:txBody>
      </p:sp>
      <p:sp>
        <p:nvSpPr>
          <p:cNvPr id="9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Concern was mixed with diagnosis</a:t>
            </a:r>
            <a:endParaRPr lang="en-US" sz="3100" dirty="0"/>
          </a:p>
        </p:txBody>
      </p:sp>
      <p:pic>
        <p:nvPicPr>
          <p:cNvPr id="4" name="sentiment-chart" descr="preencoded.png">    </p:cNvPr>
          <p:cNvPicPr>
            <a:picLocks noChangeAspect="1"/>
          </p:cNvPicPr>
          <p:nvPr/>
        </p:nvPicPr>
        <p:blipFill>
          <a:blip r:embed="rId1"/>
          <a:srcRect l="0" r="0" t="-3107" b="-3107"/>
          <a:stretch/>
        </p:blipFill>
        <p:spPr>
          <a:xfrm>
            <a:off x="762000" y="1651000"/>
            <a:ext cx="7493000" cy="5969000"/>
          </a:xfrm>
          <a:prstGeom prst="rect">
            <a:avLst/>
          </a:prstGeom>
        </p:spPr>
      </p:pic>
      <p:sp>
        <p:nvSpPr>
          <p:cNvPr id="5" name="neutral-metric"/>
          <p:cNvSpPr/>
          <p:nvPr/>
        </p:nvSpPr>
        <p:spPr>
          <a:xfrm>
            <a:off x="8890000" y="1828800"/>
            <a:ext cx="228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800" b="1" dirty="0">
                <a:solidFill>
                  <a:srgbClr val="595959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50.9%</a:t>
            </a:r>
            <a:endParaRPr lang="en-US" sz="3800" dirty="0"/>
          </a:p>
        </p:txBody>
      </p:sp>
      <p:sp>
        <p:nvSpPr>
          <p:cNvPr id="6" name="neutral-label"/>
          <p:cNvSpPr/>
          <p:nvPr/>
        </p:nvSpPr>
        <p:spPr>
          <a:xfrm>
            <a:off x="11430000" y="1955800"/>
            <a:ext cx="3683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neutral wording</a:t>
            </a:r>
            <a:endParaRPr lang="en-US" sz="1900" dirty="0"/>
          </a:p>
        </p:txBody>
      </p:sp>
      <p:sp>
        <p:nvSpPr>
          <p:cNvPr id="7" name="metric-divider-1"/>
          <p:cNvSpPr/>
          <p:nvPr/>
        </p:nvSpPr>
        <p:spPr>
          <a:xfrm>
            <a:off x="8890000" y="2717800"/>
            <a:ext cx="63500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8" name="negative-metric"/>
          <p:cNvSpPr/>
          <p:nvPr/>
        </p:nvSpPr>
        <p:spPr>
          <a:xfrm>
            <a:off x="8890000" y="2971800"/>
            <a:ext cx="228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800" b="1" dirty="0">
                <a:solidFill>
                  <a:srgbClr val="8B5A2B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33.6%</a:t>
            </a:r>
            <a:endParaRPr lang="en-US" sz="3800" dirty="0"/>
          </a:p>
        </p:txBody>
      </p:sp>
      <p:sp>
        <p:nvSpPr>
          <p:cNvPr id="9" name="negative-label"/>
          <p:cNvSpPr/>
          <p:nvPr/>
        </p:nvSpPr>
        <p:spPr>
          <a:xfrm>
            <a:off x="11430000" y="3098800"/>
            <a:ext cx="3683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 wording</a:t>
            </a:r>
            <a:endParaRPr lang="en-US" sz="1900" dirty="0"/>
          </a:p>
        </p:txBody>
      </p:sp>
      <p:sp>
        <p:nvSpPr>
          <p:cNvPr id="10" name="metric-divider-2"/>
          <p:cNvSpPr/>
          <p:nvPr/>
        </p:nvSpPr>
        <p:spPr>
          <a:xfrm>
            <a:off x="8890000" y="3860800"/>
            <a:ext cx="6350000" cy="9144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1" name="positive-metric"/>
          <p:cNvSpPr/>
          <p:nvPr/>
        </p:nvSpPr>
        <p:spPr>
          <a:xfrm>
            <a:off x="8890000" y="4114800"/>
            <a:ext cx="2286000" cy="660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8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15.5%</a:t>
            </a:r>
            <a:endParaRPr lang="en-US" sz="3800" dirty="0"/>
          </a:p>
        </p:txBody>
      </p:sp>
      <p:sp>
        <p:nvSpPr>
          <p:cNvPr id="12" name="positive-label"/>
          <p:cNvSpPr/>
          <p:nvPr/>
        </p:nvSpPr>
        <p:spPr>
          <a:xfrm>
            <a:off x="11430000" y="4241800"/>
            <a:ext cx="3683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positive wording</a:t>
            </a:r>
            <a:endParaRPr lang="en-US" sz="1900" dirty="0"/>
          </a:p>
        </p:txBody>
      </p:sp>
      <p:sp>
        <p:nvSpPr>
          <p:cNvPr id="13" name="engagement-band"/>
          <p:cNvSpPr/>
          <p:nvPr/>
        </p:nvSpPr>
        <p:spPr>
          <a:xfrm>
            <a:off x="8890000" y="5334000"/>
            <a:ext cx="6350000" cy="11684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14" name="engagement-metric"/>
          <p:cNvSpPr/>
          <p:nvPr/>
        </p:nvSpPr>
        <p:spPr>
          <a:xfrm>
            <a:off x="9169400" y="5511800"/>
            <a:ext cx="1651000" cy="533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000" b="1" dirty="0">
                <a:solidFill>
                  <a:srgbClr val="8B5A2B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2.18</a:t>
            </a:r>
            <a:endParaRPr lang="en-US" sz="3000" dirty="0"/>
          </a:p>
        </p:txBody>
      </p:sp>
      <p:sp>
        <p:nvSpPr>
          <p:cNvPr id="15" name="engagement-copy"/>
          <p:cNvSpPr/>
          <p:nvPr/>
        </p:nvSpPr>
        <p:spPr>
          <a:xfrm>
            <a:off x="11023600" y="5511800"/>
            <a:ext cx="3937000" cy="736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25"/>
              </a:lnSpc>
              <a:buNone/>
            </a:pPr>
            <a:r>
              <a:rPr lang="en-US" altLang="en-US" sz="17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reactions on negatively worded contributions</a:t>
            </a:r>
            <a:endParaRPr lang="en-US" sz="1700" dirty="0"/>
          </a:p>
        </p:txBody>
      </p:sp>
      <p:sp>
        <p:nvSpPr>
          <p:cNvPr id="16" name="caution-copy"/>
          <p:cNvSpPr/>
          <p:nvPr/>
        </p:nvSpPr>
        <p:spPr>
          <a:xfrm>
            <a:off x="8890000" y="6908800"/>
            <a:ext cx="6350000" cy="965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210"/>
              </a:lnSpc>
              <a:buNone/>
            </a:pPr>
            <a:r>
              <a:rPr lang="en-US" altLang="en-US" sz="17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is a language classification of one conversation—not a satisfaction score or manufacturer ranking.</a:t>
            </a:r>
            <a:endParaRPr lang="en-US" sz="1700" dirty="0"/>
          </a:p>
        </p:txBody>
      </p:sp>
      <p:sp>
        <p:nvSpPr>
          <p:cNvPr id="17" name="source-note"/>
          <p:cNvSpPr/>
          <p:nvPr/>
        </p:nvSpPr>
        <p:spPr>
          <a:xfrm>
            <a:off x="609600" y="8712200"/>
            <a:ext cx="12827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structured classification of all 116 visible contributions; mean confidence 0.808</a:t>
            </a:r>
            <a:endParaRPr lang="en-US" sz="1100" dirty="0"/>
          </a:p>
        </p:txBody>
      </p:sp>
      <p:sp>
        <p:nvSpPr>
          <p:cNvPr id="18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Operator voice sharpened the safety message</a:t>
            </a:r>
            <a:endParaRPr lang="en-US" sz="3100" dirty="0"/>
          </a:p>
        </p:txBody>
      </p:sp>
      <p:sp>
        <p:nvSpPr>
          <p:cNvPr id="4" name="quote-bar"/>
          <p:cNvSpPr/>
          <p:nvPr/>
        </p:nvSpPr>
        <p:spPr>
          <a:xfrm>
            <a:off x="762000" y="1778000"/>
            <a:ext cx="76200" cy="1473200"/>
          </a:xfrm>
          <a:prstGeom prst="rect">
            <a:avLst/>
          </a:prstGeom>
          <a:solidFill>
            <a:srgbClr val="8B5A2B"/>
          </a:solidFill>
          <a:ln/>
        </p:spPr>
      </p:sp>
      <p:sp>
        <p:nvSpPr>
          <p:cNvPr id="5" name="safety-quote"/>
          <p:cNvSpPr/>
          <p:nvPr/>
        </p:nvSpPr>
        <p:spPr>
          <a:xfrm>
            <a:off x="1117600" y="1727200"/>
            <a:ext cx="13716000" cy="1041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625"/>
              </a:lnSpc>
              <a:buNone/>
            </a:pPr>
            <a:r>
              <a:rPr lang="en-US" altLang="en-US" sz="2900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“Go down the hill the same speed you can go up it.”</a:t>
            </a:r>
            <a:endParaRPr lang="en-US" sz="2900" dirty="0"/>
          </a:p>
        </p:txBody>
      </p:sp>
      <p:sp>
        <p:nvSpPr>
          <p:cNvPr id="6" name="safety-attribution"/>
          <p:cNvSpPr/>
          <p:nvPr/>
        </p:nvSpPr>
        <p:spPr>
          <a:xfrm>
            <a:off x="1117600" y="2870200"/>
            <a:ext cx="12954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marco · the conversation’s most-reacted contribution</a:t>
            </a:r>
            <a:endParaRPr lang="en-US" sz="1600" dirty="0"/>
          </a:p>
        </p:txBody>
      </p:sp>
      <p:sp>
        <p:nvSpPr>
          <p:cNvPr id="7" name="hse-heading"/>
          <p:cNvSpPr/>
          <p:nvPr/>
        </p:nvSpPr>
        <p:spPr>
          <a:xfrm>
            <a:off x="762000" y="4165600"/>
            <a:ext cx="44450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HSE</a:t>
            </a:r>
            <a:endParaRPr lang="en-US" sz="2200" dirty="0"/>
          </a:p>
        </p:txBody>
      </p:sp>
      <p:sp>
        <p:nvSpPr>
          <p:cNvPr id="8" name="hse-copy"/>
          <p:cNvSpPr/>
          <p:nvPr/>
        </p:nvSpPr>
        <p:spPr>
          <a:xfrm>
            <a:off x="762000" y="4800600"/>
            <a:ext cx="4445000" cy="165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Brakes and steering are safety-critical. Preventative maintenance and competent repair are essential.</a:t>
            </a:r>
            <a:endParaRPr lang="en-US" sz="1800" dirty="0"/>
          </a:p>
        </p:txBody>
      </p:sp>
      <p:sp>
        <p:nvSpPr>
          <p:cNvPr id="9" name="guidance-divider-1"/>
          <p:cNvSpPr/>
          <p:nvPr/>
        </p:nvSpPr>
        <p:spPr>
          <a:xfrm>
            <a:off x="5524500" y="4165600"/>
            <a:ext cx="9144" cy="24130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0" name="gov-heading"/>
          <p:cNvSpPr/>
          <p:nvPr/>
        </p:nvSpPr>
        <p:spPr>
          <a:xfrm>
            <a:off x="5842000" y="4165600"/>
            <a:ext cx="44450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GOV.UK</a:t>
            </a:r>
            <a:endParaRPr lang="en-US" sz="2200" dirty="0"/>
          </a:p>
        </p:txBody>
      </p:sp>
      <p:sp>
        <p:nvSpPr>
          <p:cNvPr id="11" name="gov-copy"/>
          <p:cNvSpPr/>
          <p:nvPr/>
        </p:nvSpPr>
        <p:spPr>
          <a:xfrm>
            <a:off x="5842000" y="4800600"/>
            <a:ext cx="4445000" cy="165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Owners remain responsible for roadworthiness even where an agricultural tractor is exempt from periodic testing.</a:t>
            </a:r>
            <a:endParaRPr lang="en-US" sz="1800" dirty="0"/>
          </a:p>
        </p:txBody>
      </p:sp>
      <p:sp>
        <p:nvSpPr>
          <p:cNvPr id="12" name="guidance-divider-2"/>
          <p:cNvSpPr/>
          <p:nvPr/>
        </p:nvSpPr>
        <p:spPr>
          <a:xfrm>
            <a:off x="10604500" y="4165600"/>
            <a:ext cx="9144" cy="24130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3" name="nfu-heading"/>
          <p:cNvSpPr/>
          <p:nvPr/>
        </p:nvSpPr>
        <p:spPr>
          <a:xfrm>
            <a:off x="10922000" y="4165600"/>
            <a:ext cx="44450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2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NFU / BAGMA</a:t>
            </a:r>
            <a:endParaRPr lang="en-US" sz="2200" dirty="0"/>
          </a:p>
        </p:txBody>
      </p:sp>
      <p:sp>
        <p:nvSpPr>
          <p:cNvPr id="14" name="nfu-copy"/>
          <p:cNvSpPr/>
          <p:nvPr/>
        </p:nvSpPr>
        <p:spPr>
          <a:xfrm>
            <a:off x="10922000" y="4800600"/>
            <a:ext cx="4445000" cy="165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Trailer brakes must be compatible with intended weight and travel speed to avoid overworking the tractor system.</a:t>
            </a:r>
            <a:endParaRPr lang="en-US" sz="1800" dirty="0"/>
          </a:p>
        </p:txBody>
      </p:sp>
      <p:sp>
        <p:nvSpPr>
          <p:cNvPr id="15" name="emissions-caution"/>
          <p:cNvSpPr/>
          <p:nvPr/>
        </p:nvSpPr>
        <p:spPr>
          <a:xfrm>
            <a:off x="762000" y="7010400"/>
            <a:ext cx="14605000" cy="10668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16" name="emissions-label"/>
          <p:cNvSpPr/>
          <p:nvPr/>
        </p:nvSpPr>
        <p:spPr>
          <a:xfrm>
            <a:off x="1041400" y="7175500"/>
            <a:ext cx="2984500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EMISSIONS SYSTEMS</a:t>
            </a:r>
            <a:endParaRPr lang="en-US" sz="1400" dirty="0"/>
          </a:p>
        </p:txBody>
      </p:sp>
      <p:sp>
        <p:nvSpPr>
          <p:cNvPr id="17" name="emissions-copy"/>
          <p:cNvSpPr/>
          <p:nvPr/>
        </p:nvSpPr>
        <p:spPr>
          <a:xfrm>
            <a:off x="1041400" y="7543800"/>
            <a:ext cx="13970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Unverified removal or disabling advice is not endorsed; follow legal and manufacturer requirements.</a:t>
            </a:r>
            <a:endParaRPr lang="en-US" sz="1700" dirty="0"/>
          </a:p>
        </p:txBody>
      </p:sp>
      <p:sp>
        <p:nvSpPr>
          <p:cNvPr id="18" name="source-note"/>
          <p:cNvSpPr/>
          <p:nvPr/>
        </p:nvSpPr>
        <p:spPr>
          <a:xfrm>
            <a:off x="609600" y="8712200"/>
            <a:ext cx="12827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TFF contribution 10247099; HSE; GOV.UK; NFU/BAGMA</a:t>
            </a:r>
            <a:endParaRPr lang="en-US" sz="1100" dirty="0"/>
          </a:p>
        </p:txBody>
      </p:sp>
      <p:sp>
        <p:nvSpPr>
          <p:cNvPr id="19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-rule"/>
          <p:cNvSpPr/>
          <p:nvPr/>
        </p:nvSpPr>
        <p:spPr>
          <a:xfrm>
            <a:off x="609600" y="508000"/>
            <a:ext cx="15036800" cy="25400"/>
          </a:xfrm>
          <a:prstGeom prst="rect">
            <a:avLst/>
          </a:prstGeom>
          <a:solidFill>
            <a:srgbClr val="274E37"/>
          </a:solidFill>
          <a:ln/>
        </p:spPr>
      </p:sp>
      <p:sp>
        <p:nvSpPr>
          <p:cNvPr id="3" name="slide-title"/>
          <p:cNvSpPr/>
          <p:nvPr/>
        </p:nvSpPr>
        <p:spPr>
          <a:xfrm>
            <a:off x="609600" y="736600"/>
            <a:ext cx="15036800" cy="584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1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The design brief is a complete system</a:t>
            </a:r>
            <a:endParaRPr lang="en-US" sz="3100" dirty="0"/>
          </a:p>
        </p:txBody>
      </p:sp>
      <p:sp>
        <p:nvSpPr>
          <p:cNvPr id="4" name="step-1-number"/>
          <p:cNvSpPr/>
          <p:nvPr/>
        </p:nvSpPr>
        <p:spPr>
          <a:xfrm>
            <a:off x="762000" y="1803400"/>
            <a:ext cx="1524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01</a:t>
            </a:r>
            <a:endParaRPr lang="en-US" sz="4400" dirty="0"/>
          </a:p>
        </p:txBody>
      </p:sp>
      <p:sp>
        <p:nvSpPr>
          <p:cNvPr id="5" name="step-1-heading"/>
          <p:cNvSpPr/>
          <p:nvPr/>
        </p:nvSpPr>
        <p:spPr>
          <a:xfrm>
            <a:off x="762000" y="2768600"/>
            <a:ext cx="2984500" cy="86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Specify for the duty cycle</a:t>
            </a:r>
            <a:endParaRPr lang="en-US" sz="2300" dirty="0"/>
          </a:p>
        </p:txBody>
      </p:sp>
      <p:sp>
        <p:nvSpPr>
          <p:cNvPr id="6" name="step-1-copy"/>
          <p:cNvSpPr/>
          <p:nvPr/>
        </p:nvSpPr>
        <p:spPr>
          <a:xfrm>
            <a:off x="762000" y="3937000"/>
            <a:ext cx="2984500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Match tractor size, controls, hydraulics and emissions package to short livestock jobs and sustained road work.</a:t>
            </a:r>
            <a:endParaRPr lang="en-US" sz="1800" dirty="0"/>
          </a:p>
        </p:txBody>
      </p:sp>
      <p:sp>
        <p:nvSpPr>
          <p:cNvPr id="7" name="column-divider-1"/>
          <p:cNvSpPr/>
          <p:nvPr/>
        </p:nvSpPr>
        <p:spPr>
          <a:xfrm>
            <a:off x="4254500" y="1803400"/>
            <a:ext cx="9144" cy="45720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8" name="step-2-number"/>
          <p:cNvSpPr/>
          <p:nvPr/>
        </p:nvSpPr>
        <p:spPr>
          <a:xfrm>
            <a:off x="4508500" y="1803400"/>
            <a:ext cx="1524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02</a:t>
            </a:r>
            <a:endParaRPr lang="en-US" sz="4400" dirty="0"/>
          </a:p>
        </p:txBody>
      </p:sp>
      <p:sp>
        <p:nvSpPr>
          <p:cNvPr id="9" name="step-2-heading"/>
          <p:cNvSpPr/>
          <p:nvPr/>
        </p:nvSpPr>
        <p:spPr>
          <a:xfrm>
            <a:off x="4508500" y="2768600"/>
            <a:ext cx="2984500" cy="86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Couple tractor and trailer</a:t>
            </a:r>
            <a:endParaRPr lang="en-US" sz="2300" dirty="0"/>
          </a:p>
        </p:txBody>
      </p:sp>
      <p:sp>
        <p:nvSpPr>
          <p:cNvPr id="10" name="step-2-copy"/>
          <p:cNvSpPr/>
          <p:nvPr/>
        </p:nvSpPr>
        <p:spPr>
          <a:xfrm>
            <a:off x="4508500" y="3937000"/>
            <a:ext cx="2984500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Match brakes, weight, operating speed and compatibility rather than assessing either machine alone.</a:t>
            </a:r>
            <a:endParaRPr lang="en-US" sz="1800" dirty="0"/>
          </a:p>
        </p:txBody>
      </p:sp>
      <p:sp>
        <p:nvSpPr>
          <p:cNvPr id="11" name="column-divider-2"/>
          <p:cNvSpPr/>
          <p:nvPr/>
        </p:nvSpPr>
        <p:spPr>
          <a:xfrm>
            <a:off x="8001000" y="1803400"/>
            <a:ext cx="9144" cy="45720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2" name="step-3-number"/>
          <p:cNvSpPr/>
          <p:nvPr/>
        </p:nvSpPr>
        <p:spPr>
          <a:xfrm>
            <a:off x="8255000" y="1803400"/>
            <a:ext cx="1524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b="1" dirty="0">
                <a:solidFill>
                  <a:srgbClr val="274E37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03</a:t>
            </a:r>
            <a:endParaRPr lang="en-US" sz="4400" dirty="0"/>
          </a:p>
        </p:txBody>
      </p:sp>
      <p:sp>
        <p:nvSpPr>
          <p:cNvPr id="13" name="step-3-heading"/>
          <p:cNvSpPr/>
          <p:nvPr/>
        </p:nvSpPr>
        <p:spPr>
          <a:xfrm>
            <a:off x="8255000" y="2768600"/>
            <a:ext cx="2984500" cy="86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Standardise operator practice</a:t>
            </a:r>
            <a:endParaRPr lang="en-US" sz="2300" dirty="0"/>
          </a:p>
        </p:txBody>
      </p:sp>
      <p:sp>
        <p:nvSpPr>
          <p:cNvPr id="14" name="step-3-copy"/>
          <p:cNvSpPr/>
          <p:nvPr/>
        </p:nvSpPr>
        <p:spPr>
          <a:xfrm>
            <a:off x="8255000" y="3937000"/>
            <a:ext cx="2984500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Use consistent daily checks, driving expectations, maintenance intervals and defect reporting across every operator.</a:t>
            </a:r>
            <a:endParaRPr lang="en-US" sz="1800" dirty="0"/>
          </a:p>
        </p:txBody>
      </p:sp>
      <p:sp>
        <p:nvSpPr>
          <p:cNvPr id="15" name="column-divider-3"/>
          <p:cNvSpPr/>
          <p:nvPr/>
        </p:nvSpPr>
        <p:spPr>
          <a:xfrm>
            <a:off x="11747500" y="1803400"/>
            <a:ext cx="9144" cy="4572000"/>
          </a:xfrm>
          <a:prstGeom prst="line">
            <a:avLst/>
          </a:prstGeom>
          <a:ln w="25400">
            <a:solidFill>
              <a:srgbClr val="E5E7EB"/>
            </a:solidFill>
            <a:prstDash val="solid"/>
          </a:ln>
        </p:spPr>
      </p:sp>
      <p:sp>
        <p:nvSpPr>
          <p:cNvPr id="16" name="step-4-number"/>
          <p:cNvSpPr/>
          <p:nvPr/>
        </p:nvSpPr>
        <p:spPr>
          <a:xfrm>
            <a:off x="12001500" y="1803400"/>
            <a:ext cx="1524000" cy="736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4400" b="1" dirty="0">
                <a:solidFill>
                  <a:srgbClr val="8B5A2B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04</a:t>
            </a:r>
            <a:endParaRPr lang="en-US" sz="4400" dirty="0"/>
          </a:p>
        </p:txBody>
      </p:sp>
      <p:sp>
        <p:nvSpPr>
          <p:cNvPr id="17" name="step-4-heading"/>
          <p:cNvSpPr/>
          <p:nvPr/>
        </p:nvSpPr>
        <p:spPr>
          <a:xfrm>
            <a:off x="12001500" y="2768600"/>
            <a:ext cx="2984500" cy="86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60"/>
              </a:lnSpc>
              <a:buNone/>
            </a:pPr>
            <a:r>
              <a:rPr lang="en-US" altLang="en-US" sz="23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Buy support capacity</a:t>
            </a:r>
            <a:endParaRPr lang="en-US" sz="2300" dirty="0"/>
          </a:p>
        </p:txBody>
      </p:sp>
      <p:sp>
        <p:nvSpPr>
          <p:cNvPr id="18" name="step-4-copy"/>
          <p:cNvSpPr/>
          <p:nvPr/>
        </p:nvSpPr>
        <p:spPr>
          <a:xfrm>
            <a:off x="12001500" y="3937000"/>
            <a:ext cx="2984500" cy="203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altLang="en-US" sz="1800" dirty="0">
                <a:solidFill>
                  <a:srgbClr val="1A1A1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Secure capable technicians, parts routes, warranty clarity and a realistic backup plan for daily livestock work.</a:t>
            </a:r>
            <a:endParaRPr lang="en-US" sz="1800" dirty="0"/>
          </a:p>
        </p:txBody>
      </p:sp>
      <p:sp>
        <p:nvSpPr>
          <p:cNvPr id="19" name="closing-band"/>
          <p:cNvSpPr/>
          <p:nvPr/>
        </p:nvSpPr>
        <p:spPr>
          <a:xfrm>
            <a:off x="762000" y="6959600"/>
            <a:ext cx="14605000" cy="1117600"/>
          </a:xfrm>
          <a:prstGeom prst="rect">
            <a:avLst/>
          </a:prstGeom>
          <a:solidFill>
            <a:srgbClr val="F3F4F6"/>
          </a:solidFill>
          <a:ln/>
        </p:spPr>
      </p:sp>
      <p:sp>
        <p:nvSpPr>
          <p:cNvPr id="20" name="closing-copy"/>
          <p:cNvSpPr/>
          <p:nvPr/>
        </p:nvSpPr>
        <p:spPr>
          <a:xfrm>
            <a:off x="1066800" y="7213600"/>
            <a:ext cx="13970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2500" b="1" dirty="0">
                <a:solidFill>
                  <a:srgbClr val="1A1A1A"/>
                </a:solidFill>
                <a:latin typeface="PT Serif" pitchFamily="34" charset="0"/>
                <a:ea typeface="PT Serif" pitchFamily="34" charset="-122"/>
                <a:cs typeface="PT Serif" pitchFamily="34" charset="-120"/>
              </a:rPr>
              <a:t>Design it for the job. Maintain it as one system.</a:t>
            </a:r>
            <a:endParaRPr lang="en-US" sz="2500" dirty="0"/>
          </a:p>
        </p:txBody>
      </p:sp>
      <p:sp>
        <p:nvSpPr>
          <p:cNvPr id="21" name="source-note"/>
          <p:cNvSpPr/>
          <p:nvPr/>
        </p:nvSpPr>
        <p:spPr>
          <a:xfrm>
            <a:off x="609600" y="8712200"/>
            <a:ext cx="12700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Synthesis: TFF conversation analysis; HSE; GOV.UK; NFU/BAGMA</a:t>
            </a:r>
            <a:endParaRPr lang="en-US" sz="1100" dirty="0"/>
          </a:p>
        </p:txBody>
      </p:sp>
      <p:sp>
        <p:nvSpPr>
          <p:cNvPr id="22" name="page-number"/>
          <p:cNvSpPr/>
          <p:nvPr/>
        </p:nvSpPr>
        <p:spPr>
          <a:xfrm>
            <a:off x="15303500" y="8712200"/>
            <a:ext cx="3556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100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Manus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Tractor reliability: match the system to the job</dc:title>
  <dc:subject>Tractor reliability: match the system to the job</dc:subject>
  <dc:creator>Manus</dc:creator>
  <cp:lastModifiedBy>Manus</cp:lastModifiedBy>
  <cp:revision>1</cp:revision>
  <dcterms:created xsi:type="dcterms:W3CDTF">2026-08-31T09:43:08Z</dcterms:created>
  <dcterms:modified xsi:type="dcterms:W3CDTF">2026-08-31T09:43:08Z</dcterms:modified>
</cp:coreProperties>
</file>